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9" r:id="rId2"/>
    <p:sldId id="311" r:id="rId3"/>
    <p:sldId id="341" r:id="rId4"/>
    <p:sldId id="342" r:id="rId5"/>
    <p:sldId id="329" r:id="rId6"/>
    <p:sldId id="333" r:id="rId7"/>
    <p:sldId id="330" r:id="rId8"/>
    <p:sldId id="331" r:id="rId9"/>
    <p:sldId id="335" r:id="rId10"/>
    <p:sldId id="334" r:id="rId11"/>
    <p:sldId id="336" r:id="rId12"/>
    <p:sldId id="337" r:id="rId13"/>
    <p:sldId id="338" r:id="rId14"/>
    <p:sldId id="339" r:id="rId15"/>
    <p:sldId id="340" r:id="rId16"/>
    <p:sldId id="327" r:id="rId17"/>
    <p:sldId id="32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65879" autoAdjust="0"/>
  </p:normalViewPr>
  <p:slideViewPr>
    <p:cSldViewPr snapToGrid="0">
      <p:cViewPr varScale="1">
        <p:scale>
          <a:sx n="53" d="100"/>
          <a:sy n="53" d="100"/>
        </p:scale>
        <p:origin x="132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22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660E2-E869-4FAC-9D02-85EC56E98D19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EC6B8-D7CF-424A-8499-92E3F5CDD9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신경망을 위한 </a:t>
            </a:r>
            <a:r>
              <a:rPr lang="ko-KR" altLang="en-US" dirty="0" err="1"/>
              <a:t>생기초</a:t>
            </a:r>
            <a:r>
              <a:rPr lang="ko-KR" altLang="en-US" dirty="0"/>
              <a:t> 수학 중 두 번째 이야기로 </a:t>
            </a:r>
            <a:r>
              <a:rPr lang="en-US" altLang="ko-KR" dirty="0"/>
              <a:t>“</a:t>
            </a:r>
            <a:r>
              <a:rPr lang="ko-KR" altLang="en-US" dirty="0"/>
              <a:t>통계</a:t>
            </a:r>
            <a:r>
              <a:rPr lang="en-US" altLang="ko-KR" dirty="0"/>
              <a:t>”</a:t>
            </a:r>
            <a:r>
              <a:rPr lang="ko-KR" altLang="en-US" dirty="0"/>
              <a:t>의 중요 개념에 대하여 간단하게 알아보겠습니다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926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산포도는 데이터가 얼마나 많이 퍼져 있는지를 나타냅니다</a:t>
            </a:r>
            <a:endParaRPr lang="en-US" altLang="ko-KR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산포도에는</a:t>
            </a:r>
            <a:r>
              <a:rPr lang="en-US" altLang="ko-KR" sz="1200" baseline="0" dirty="0"/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/>
              <a:t>범위 </a:t>
            </a:r>
            <a:r>
              <a:rPr lang="en-US" altLang="ko-KR" sz="1800" dirty="0"/>
              <a:t>(range)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/>
              <a:t>분산</a:t>
            </a:r>
            <a:r>
              <a:rPr lang="en-US" altLang="ko-KR" sz="1800" dirty="0"/>
              <a:t> (variance)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/>
              <a:t>표준편차</a:t>
            </a:r>
            <a:r>
              <a:rPr lang="en-US" altLang="ko-KR" sz="1800" dirty="0"/>
              <a:t> (standard</a:t>
            </a:r>
            <a:r>
              <a:rPr lang="ko-KR" altLang="en-US" sz="1800" dirty="0"/>
              <a:t> </a:t>
            </a:r>
            <a:r>
              <a:rPr lang="en-US" altLang="ko-KR" sz="1800" dirty="0"/>
              <a:t>deviation)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/>
              <a:t>등이</a:t>
            </a:r>
            <a:r>
              <a:rPr lang="en-US" altLang="ko-KR" sz="1800" dirty="0"/>
              <a:t> </a:t>
            </a:r>
            <a:r>
              <a:rPr lang="ko-KR" altLang="en-US" sz="1800" dirty="0"/>
              <a:t>있습니다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그 중 범위는 가장 큰 값과 가장 작은 값의 차이를 나타냅니다</a:t>
            </a:r>
            <a:endParaRPr lang="en-US" altLang="ko-KR" sz="18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39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분산</a:t>
            </a:r>
            <a:r>
              <a:rPr lang="en-US" altLang="ko-KR" sz="1200" dirty="0"/>
              <a:t>(variance)</a:t>
            </a:r>
            <a:r>
              <a:rPr lang="ko-KR" altLang="en-US" sz="1200" dirty="0"/>
              <a:t>은 데이터들이 </a:t>
            </a:r>
            <a:r>
              <a:rPr lang="ko-KR" altLang="en-US" sz="1200" dirty="0" err="1"/>
              <a:t>기대값</a:t>
            </a:r>
            <a:r>
              <a:rPr lang="en-US" altLang="ko-KR" sz="1200" dirty="0"/>
              <a:t>, </a:t>
            </a:r>
            <a:r>
              <a:rPr lang="ko-KR" altLang="en-US" sz="1200" dirty="0"/>
              <a:t>즉 평균으로부터 얼마나 떨어진 곳에 분포하는지를 가늠하는 숫자입니다</a:t>
            </a:r>
            <a:endParaRPr lang="en-US" altLang="ko-KR" sz="1200" dirty="0"/>
          </a:p>
          <a:p>
            <a:r>
              <a:rPr lang="ko-KR" altLang="en-US" sz="1200" dirty="0"/>
              <a:t>분산은</a:t>
            </a:r>
            <a:r>
              <a:rPr lang="en-US" altLang="ko-KR" sz="1200" dirty="0"/>
              <a:t> </a:t>
            </a:r>
            <a:r>
              <a:rPr lang="ko-KR" altLang="en-US" sz="1200" dirty="0"/>
              <a:t>편차의 제곱의 평균을 계산하기</a:t>
            </a:r>
            <a:r>
              <a:rPr lang="en-US" altLang="ko-KR" sz="1200" dirty="0"/>
              <a:t> </a:t>
            </a:r>
            <a:r>
              <a:rPr lang="ko-KR" altLang="en-US" sz="1200" dirty="0"/>
              <a:t>때문에 단위는 기존 단위의 제곱이 됩니다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58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방금 보았던 분산 대신에 원래 데이터의 단위와 같은 단위를 가지는 표준편차를 더 많이 이용합니다</a:t>
            </a:r>
            <a:endParaRPr lang="en-US" altLang="ko-KR" sz="1200" dirty="0"/>
          </a:p>
          <a:p>
            <a:r>
              <a:rPr lang="ko-KR" altLang="en-US" sz="1200" dirty="0"/>
              <a:t>앞서 보았던 범위와 이 표준편차는 이상치</a:t>
            </a:r>
            <a:r>
              <a:rPr lang="en-US" altLang="ko-KR" sz="1200" dirty="0"/>
              <a:t>(outlier)</a:t>
            </a:r>
            <a:r>
              <a:rPr lang="ko-KR" altLang="en-US" sz="1200" dirty="0"/>
              <a:t>에 민감하게 반응합니다</a:t>
            </a:r>
            <a:endParaRPr lang="en-US" altLang="ko-KR" sz="1200" dirty="0"/>
          </a:p>
          <a:p>
            <a:r>
              <a:rPr lang="ko-KR" altLang="en-US" sz="1200" dirty="0"/>
              <a:t>보통</a:t>
            </a:r>
            <a:r>
              <a:rPr lang="en-US" altLang="ko-KR" sz="1200" dirty="0"/>
              <a:t> </a:t>
            </a:r>
            <a:r>
              <a:rPr lang="ko-KR" altLang="en-US" sz="1200" dirty="0"/>
              <a:t>사람의 범주에서 벗어나는 사람을 </a:t>
            </a:r>
            <a:r>
              <a:rPr lang="en-US" altLang="ko-KR" sz="1200" dirty="0"/>
              <a:t>outlier</a:t>
            </a:r>
            <a:r>
              <a:rPr lang="ko-KR" altLang="en-US" sz="1200" dirty="0"/>
              <a:t>라</a:t>
            </a:r>
            <a:r>
              <a:rPr lang="ko-KR" altLang="en-US" sz="1200" baseline="0" dirty="0"/>
              <a:t> 부르기도 하죠</a:t>
            </a:r>
            <a:endParaRPr lang="en-US" altLang="ko-KR" sz="1200" dirty="0"/>
          </a:p>
          <a:p>
            <a:r>
              <a:rPr lang="ko-KR" altLang="en-US" sz="1200" dirty="0"/>
              <a:t>이러한 </a:t>
            </a:r>
            <a:r>
              <a:rPr lang="ko-KR" altLang="en-US" sz="1200" dirty="0" err="1"/>
              <a:t>이상치에</a:t>
            </a:r>
            <a:r>
              <a:rPr lang="ko-KR" altLang="en-US" sz="1200" dirty="0"/>
              <a:t> 덜 민감하게 반응하는 </a:t>
            </a:r>
            <a:r>
              <a:rPr lang="ko-KR" altLang="en-US" sz="1200" dirty="0" err="1"/>
              <a:t>사분위간</a:t>
            </a:r>
            <a:r>
              <a:rPr lang="ko-KR" altLang="en-US" sz="1200" dirty="0"/>
              <a:t> 분위는 상위 </a:t>
            </a:r>
            <a:r>
              <a:rPr lang="en-US" altLang="ko-KR" sz="1200" dirty="0"/>
              <a:t>25%</a:t>
            </a:r>
            <a:r>
              <a:rPr lang="ko-KR" altLang="en-US" sz="1200" dirty="0"/>
              <a:t>와</a:t>
            </a:r>
            <a:r>
              <a:rPr lang="en-US" altLang="ko-KR" sz="1200" dirty="0"/>
              <a:t> </a:t>
            </a:r>
            <a:r>
              <a:rPr lang="ko-KR" altLang="en-US" sz="1200" dirty="0"/>
              <a:t>하위 </a:t>
            </a:r>
            <a:r>
              <a:rPr lang="en-US" altLang="ko-KR" sz="1200" dirty="0"/>
              <a:t>25%</a:t>
            </a:r>
            <a:r>
              <a:rPr lang="ko-KR" altLang="en-US" sz="1200" dirty="0"/>
              <a:t>에 해당하는 값의 차이를 계산합니다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79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분산</a:t>
            </a:r>
            <a:r>
              <a:rPr lang="en-US" altLang="ko-KR" sz="1200" dirty="0"/>
              <a:t> (variance)</a:t>
            </a:r>
            <a:r>
              <a:rPr lang="ko-KR" altLang="en-US" sz="1200" dirty="0"/>
              <a:t>은</a:t>
            </a:r>
            <a:r>
              <a:rPr lang="en-US" altLang="ko-KR" sz="1200" dirty="0"/>
              <a:t> </a:t>
            </a:r>
            <a:r>
              <a:rPr lang="ko-KR" altLang="en-US" sz="1200" dirty="0"/>
              <a:t>하나의</a:t>
            </a:r>
            <a:r>
              <a:rPr lang="en-US" altLang="ko-KR" sz="1200" dirty="0"/>
              <a:t> </a:t>
            </a:r>
            <a:r>
              <a:rPr lang="ko-KR" altLang="en-US" sz="1200" dirty="0"/>
              <a:t>변수가 평균에서 얼마나 멀리 떨어져 있는지 계산합니다</a:t>
            </a:r>
            <a:endParaRPr lang="en-US" altLang="ko-KR" sz="1200" dirty="0"/>
          </a:p>
          <a:p>
            <a:r>
              <a:rPr lang="ko-KR" altLang="en-US" sz="1200" dirty="0"/>
              <a:t>공분산 </a:t>
            </a:r>
            <a:r>
              <a:rPr lang="en-US" altLang="ko-KR" sz="1200" dirty="0"/>
              <a:t>(covariance)</a:t>
            </a:r>
            <a:r>
              <a:rPr lang="ko-KR" altLang="en-US" sz="1200" dirty="0"/>
              <a:t>은</a:t>
            </a:r>
            <a:r>
              <a:rPr lang="en-US" altLang="ko-KR" sz="1200" dirty="0"/>
              <a:t> </a:t>
            </a:r>
            <a:r>
              <a:rPr lang="ko-KR" altLang="en-US" sz="1200" dirty="0"/>
              <a:t>두 변수가 각각의 평균에서 얼마나 멀리 떨어져 있는지 계산합니다</a:t>
            </a:r>
            <a:endParaRPr lang="en-US" altLang="ko-KR" sz="1200" dirty="0"/>
          </a:p>
          <a:p>
            <a:endParaRPr lang="en-US" altLang="ko-KR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공분산이 양수이면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 값이 커질수록 </a:t>
            </a:r>
            <a:r>
              <a:rPr lang="en-US" altLang="ko-KR" sz="1200" dirty="0"/>
              <a:t>y </a:t>
            </a:r>
            <a:r>
              <a:rPr lang="ko-KR" altLang="en-US" sz="1200" dirty="0"/>
              <a:t>값도 커지고</a:t>
            </a:r>
            <a:r>
              <a:rPr lang="en-US" altLang="ko-KR" sz="1200" dirty="0"/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공분산이 음수이면 </a:t>
            </a:r>
            <a:r>
              <a:rPr lang="en-US" altLang="ko-KR" sz="1200" dirty="0"/>
              <a:t>x</a:t>
            </a:r>
            <a:r>
              <a:rPr lang="ko-KR" altLang="en-US" sz="1200" dirty="0"/>
              <a:t>값이</a:t>
            </a:r>
            <a:r>
              <a:rPr lang="en-US" altLang="ko-KR" sz="1200" dirty="0"/>
              <a:t> </a:t>
            </a:r>
            <a:r>
              <a:rPr lang="ko-KR" altLang="en-US" sz="1200" dirty="0"/>
              <a:t>커질수록 </a:t>
            </a:r>
            <a:r>
              <a:rPr lang="en-US" altLang="ko-KR" sz="1200" dirty="0"/>
              <a:t>y</a:t>
            </a:r>
            <a:r>
              <a:rPr lang="ko-KR" altLang="en-US" sz="1200" dirty="0"/>
              <a:t> 값은 작아짐을 의미합니다</a:t>
            </a:r>
            <a:endParaRPr lang="en-US" altLang="ko-KR" sz="1200" dirty="0"/>
          </a:p>
          <a:p>
            <a:endParaRPr lang="en-US" altLang="ko-KR" dirty="0"/>
          </a:p>
          <a:p>
            <a:r>
              <a:rPr lang="ko-KR" altLang="en-US" dirty="0"/>
              <a:t>처음에 나왔던 시스템 사용자의</a:t>
            </a:r>
            <a:r>
              <a:rPr lang="en-US" altLang="ko-KR" dirty="0"/>
              <a:t> </a:t>
            </a:r>
            <a:r>
              <a:rPr lang="ko-KR" altLang="en-US" dirty="0"/>
              <a:t>친구 수 데이터 </a:t>
            </a:r>
            <a:r>
              <a:rPr lang="en-US" altLang="ko-KR" dirty="0" err="1"/>
              <a:t>num_friends</a:t>
            </a:r>
            <a:r>
              <a:rPr lang="en-US" altLang="ko-KR" baseline="0" dirty="0"/>
              <a:t> </a:t>
            </a:r>
            <a:r>
              <a:rPr lang="ko-KR" altLang="en-US" dirty="0"/>
              <a:t>리스트와</a:t>
            </a:r>
            <a:endParaRPr lang="en-US" altLang="ko-KR" dirty="0"/>
          </a:p>
          <a:p>
            <a:r>
              <a:rPr lang="ko-KR" altLang="en-US" dirty="0"/>
              <a:t>이들 사용자가</a:t>
            </a:r>
            <a:r>
              <a:rPr lang="en-US" altLang="ko-KR" dirty="0"/>
              <a:t> </a:t>
            </a:r>
            <a:r>
              <a:rPr lang="ko-KR" altLang="en-US" dirty="0"/>
              <a:t>하루에 몇 분 동안 시스템을 사용하는지를 나타내는 </a:t>
            </a:r>
            <a:r>
              <a:rPr lang="en-US" altLang="ko-KR" dirty="0" err="1"/>
              <a:t>daily_minutes</a:t>
            </a:r>
            <a:r>
              <a:rPr lang="en-US" altLang="ko-KR" dirty="0"/>
              <a:t> </a:t>
            </a:r>
            <a:r>
              <a:rPr lang="ko-KR" altLang="en-US" dirty="0"/>
              <a:t>리스트의 </a:t>
            </a:r>
            <a:endParaRPr lang="en-US" altLang="ko-KR" dirty="0"/>
          </a:p>
          <a:p>
            <a:r>
              <a:rPr lang="ko-KR" altLang="en-US" dirty="0"/>
              <a:t>두 변수에 대하여 공분산을 계산해 보겠습니다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090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공분산의 절대값이 크다고 상관관계가 더 크다고 판단하기 어렵습니다</a:t>
            </a:r>
            <a:endParaRPr lang="en-US" altLang="ko-KR" sz="1200" dirty="0"/>
          </a:p>
          <a:p>
            <a:r>
              <a:rPr lang="ko-KR" altLang="en-US" sz="1200" dirty="0"/>
              <a:t>예를 들어</a:t>
            </a:r>
            <a:r>
              <a:rPr lang="en-US" altLang="ko-KR" sz="1200" dirty="0"/>
              <a:t>,</a:t>
            </a:r>
            <a:r>
              <a:rPr lang="ko-KR" altLang="en-US" sz="1200" dirty="0"/>
              <a:t> 모든 사용자의 시스템 사용량은 변하지 않고 친구 수만 두 배로 늘어나면 </a:t>
            </a:r>
            <a:endParaRPr lang="en-US" altLang="ko-KR" sz="1200" dirty="0"/>
          </a:p>
          <a:p>
            <a:r>
              <a:rPr lang="ko-KR" altLang="en-US" sz="1200" dirty="0"/>
              <a:t>친구 수 평균값도 두배가 되고 </a:t>
            </a:r>
            <a:r>
              <a:rPr lang="ko-KR" altLang="en-US" sz="1200" dirty="0" err="1"/>
              <a:t>공분산값도</a:t>
            </a:r>
            <a:r>
              <a:rPr lang="ko-KR" altLang="en-US" sz="1200" dirty="0"/>
              <a:t> 두배가 됩니다</a:t>
            </a:r>
            <a:endParaRPr lang="en-US" altLang="ko-KR" sz="1200" dirty="0"/>
          </a:p>
          <a:p>
            <a:r>
              <a:rPr lang="ko-KR" altLang="en-US" sz="1200" dirty="0"/>
              <a:t>그러나 두 변수의 관계는 변하지 않았습니다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상관관계</a:t>
            </a:r>
            <a:r>
              <a:rPr lang="en-US" altLang="ko-KR" sz="1200" dirty="0"/>
              <a:t>(correlation)</a:t>
            </a:r>
            <a:r>
              <a:rPr lang="ko-KR" altLang="en-US" sz="1200" dirty="0"/>
              <a:t>는 공분산에서 각각의 표준편차를 나눠줍니다</a:t>
            </a:r>
            <a:endParaRPr lang="en-US" altLang="ko-KR" sz="1200" dirty="0"/>
          </a:p>
          <a:p>
            <a:r>
              <a:rPr lang="ko-KR" altLang="en-US" sz="1200" dirty="0"/>
              <a:t>그러면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정규화가</a:t>
            </a:r>
            <a:r>
              <a:rPr lang="ko-KR" altLang="en-US" sz="1200" dirty="0"/>
              <a:t> 되겠죠</a:t>
            </a:r>
            <a:endParaRPr lang="en-US" altLang="ko-KR" sz="1200" dirty="0"/>
          </a:p>
          <a:p>
            <a:r>
              <a:rPr lang="ko-KR" altLang="en-US" sz="1200" dirty="0"/>
              <a:t>상관관계는 단위가 없으며 항상 </a:t>
            </a:r>
            <a:r>
              <a:rPr lang="en-US" altLang="ko-KR" sz="1200" dirty="0"/>
              <a:t>-1 ~ 1 </a:t>
            </a:r>
            <a:r>
              <a:rPr lang="ko-KR" altLang="en-US" sz="1200" dirty="0"/>
              <a:t>사이의 값을 가집니다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968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/>
              <a:t>이상치를</a:t>
            </a:r>
            <a:r>
              <a:rPr lang="ko-KR" altLang="en-US" sz="1200" dirty="0"/>
              <a:t> 제거하면 더 강력한 상관관계를 볼 수 있습니다</a:t>
            </a:r>
            <a:endParaRPr lang="en-US" altLang="ko-KR" sz="1200" dirty="0"/>
          </a:p>
          <a:p>
            <a:r>
              <a:rPr lang="ko-KR" altLang="en-US" sz="1200" dirty="0"/>
              <a:t>예를 들어</a:t>
            </a:r>
            <a:r>
              <a:rPr lang="en-US" altLang="ko-KR" sz="1200" dirty="0"/>
              <a:t>, 100</a:t>
            </a:r>
            <a:r>
              <a:rPr lang="ko-KR" altLang="en-US" sz="1200" dirty="0"/>
              <a:t>명의 친구가 있지만 하루에 </a:t>
            </a:r>
            <a:r>
              <a:rPr lang="en-US" altLang="ko-KR" sz="1200" dirty="0"/>
              <a:t>1</a:t>
            </a:r>
            <a:r>
              <a:rPr lang="ko-KR" altLang="en-US" sz="1200" dirty="0"/>
              <a:t>분만 사이트를 이용하는 사용자는 이상치 입니다</a:t>
            </a:r>
            <a:endParaRPr lang="en-US" altLang="ko-KR" sz="1200" dirty="0"/>
          </a:p>
          <a:p>
            <a:r>
              <a:rPr lang="ko-KR" altLang="en-US" sz="1200" dirty="0"/>
              <a:t>이러한 </a:t>
            </a:r>
            <a:r>
              <a:rPr lang="ko-KR" altLang="en-US" sz="1200" dirty="0" err="1"/>
              <a:t>이상치를</a:t>
            </a:r>
            <a:r>
              <a:rPr lang="ko-KR" altLang="en-US" sz="1200" dirty="0"/>
              <a:t> 제거하고 </a:t>
            </a:r>
            <a:r>
              <a:rPr lang="ko-KR" altLang="en-US" sz="1200"/>
              <a:t>상관관계가 더 강력해지는지 </a:t>
            </a:r>
            <a:r>
              <a:rPr lang="ko-KR" altLang="en-US" sz="1200" dirty="0"/>
              <a:t>확인해 보겠습니다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89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랩입니다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이러닝에 올려드린 </a:t>
            </a:r>
            <a:r>
              <a:rPr lang="en-US" altLang="ko-KR" dirty="0"/>
              <a:t>height-weight.csv </a:t>
            </a:r>
            <a:r>
              <a:rPr lang="ko-KR" altLang="en-US" dirty="0"/>
              <a:t>첫째 줄에는</a:t>
            </a:r>
            <a:r>
              <a:rPr lang="en-US" altLang="ko-KR" baseline="0" dirty="0"/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각</a:t>
            </a:r>
            <a:r>
              <a:rPr lang="en-US" altLang="ko-KR" baseline="0" dirty="0"/>
              <a:t> </a:t>
            </a:r>
            <a:r>
              <a:rPr lang="ko-KR" altLang="en-US" baseline="0" dirty="0"/>
              <a:t>항목이 어떤 값인지를 나타내는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Gender","Height","Weight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baseline="0" dirty="0"/>
              <a:t>값이 들어 있습니다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 파일을 </a:t>
            </a:r>
            <a:r>
              <a:rPr lang="ko-KR" altLang="en-US" baseline="0" dirty="0" err="1"/>
              <a:t>워드패드로</a:t>
            </a:r>
            <a:r>
              <a:rPr lang="ko-KR" altLang="en-US" baseline="0" dirty="0"/>
              <a:t> 읽어 보시면 확인하실 수 있으세요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첫째 줄은 제외하고 데이터들을 </a:t>
            </a:r>
            <a:r>
              <a:rPr lang="en-US" altLang="ko-KR" baseline="0" dirty="0"/>
              <a:t>2</a:t>
            </a:r>
            <a:r>
              <a:rPr lang="ko-KR" altLang="en-US" baseline="0" dirty="0"/>
              <a:t>차원 평면에 남성과 여성을 다른 색상으로 </a:t>
            </a:r>
            <a:r>
              <a:rPr lang="ko-KR" altLang="en-US" baseline="0" dirty="0" err="1"/>
              <a:t>플로팅하셔야</a:t>
            </a:r>
            <a:r>
              <a:rPr lang="ko-KR" altLang="en-US" baseline="0" dirty="0"/>
              <a:t> 합니다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그런 다음 앞서 학습한 통계치 코드들을 이용해서 아래 </a:t>
            </a:r>
            <a:r>
              <a:rPr lang="en-US" altLang="ko-KR" baseline="0" dirty="0"/>
              <a:t>2~10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통계치들을</a:t>
            </a:r>
            <a:r>
              <a:rPr lang="ko-KR" altLang="en-US" baseline="0" dirty="0"/>
              <a:t> 구해보세요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통계치는 남성의 키와 몸무게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여성의 키와 몸무게의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경우에 대해서 계산해주세요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/>
              <a:t>최빈값</a:t>
            </a:r>
            <a:r>
              <a:rPr lang="ko-KR" altLang="en-US" baseline="0" dirty="0"/>
              <a:t> 계산할 때 이상하게 나올 수 있습니다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모든 데이터가 중복이 하나도 없어서 모두가 </a:t>
            </a:r>
            <a:r>
              <a:rPr lang="ko-KR" altLang="en-US" baseline="0" dirty="0" err="1"/>
              <a:t>최빈값으로</a:t>
            </a:r>
            <a:r>
              <a:rPr lang="ko-KR" altLang="en-US" baseline="0" dirty="0"/>
              <a:t> 간주되기 때문입니다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/>
              <a:t>최빈값을</a:t>
            </a:r>
            <a:r>
              <a:rPr lang="ko-KR" altLang="en-US" baseline="0" dirty="0"/>
              <a:t> 체험하시려면 원 데이터의 형식을 </a:t>
            </a:r>
            <a:r>
              <a:rPr lang="en-US" altLang="ko-KR" baseline="0" dirty="0"/>
              <a:t>integer</a:t>
            </a:r>
            <a:r>
              <a:rPr lang="ko-KR" altLang="en-US" baseline="0" dirty="0"/>
              <a:t>형으로 바꿔서 중복을 만드시고 </a:t>
            </a:r>
            <a:r>
              <a:rPr lang="ko-KR" altLang="en-US" baseline="0" dirty="0" err="1"/>
              <a:t>최빈값을</a:t>
            </a:r>
            <a:r>
              <a:rPr lang="ko-KR" altLang="en-US" baseline="0" dirty="0"/>
              <a:t> 얻으시면 되세요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2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통계는 데이터를 이해하는 수리적인 기법입니다</a:t>
            </a:r>
            <a:endParaRPr lang="en-US" altLang="ko-KR" dirty="0"/>
          </a:p>
          <a:p>
            <a:r>
              <a:rPr lang="ko-KR" altLang="en-US" dirty="0"/>
              <a:t>데이터 수가 적다면 데이터 자체를 보여주면 되겠죠</a:t>
            </a:r>
            <a:endParaRPr lang="en-US" altLang="ko-KR" dirty="0"/>
          </a:p>
          <a:p>
            <a:r>
              <a:rPr lang="ko-KR" altLang="en-US" dirty="0"/>
              <a:t>그러나 데이터가 매우 많을 경우</a:t>
            </a:r>
            <a:r>
              <a:rPr lang="en-US" altLang="ko-KR" dirty="0"/>
              <a:t>,</a:t>
            </a:r>
            <a:r>
              <a:rPr lang="ko-KR" altLang="en-US" dirty="0"/>
              <a:t> 통계를 사용하면 데이터를 정제해서 중요한 정보만 전달해 줄 수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나올 코드들을</a:t>
            </a:r>
            <a:r>
              <a:rPr lang="en-US" altLang="ko-KR" dirty="0"/>
              <a:t> </a:t>
            </a:r>
            <a:r>
              <a:rPr lang="ko-KR" altLang="en-US" dirty="0"/>
              <a:t>잘 실행할 수 있도록 필요한 모듈을 코딩하거나 </a:t>
            </a:r>
            <a:r>
              <a:rPr lang="ko-KR" altLang="en-US" dirty="0" err="1"/>
              <a:t>임포트</a:t>
            </a:r>
            <a:r>
              <a:rPr lang="ko-KR" altLang="en-US" dirty="0"/>
              <a:t> 해줍니다</a:t>
            </a:r>
            <a:endParaRPr lang="en-US" altLang="ko-KR" dirty="0"/>
          </a:p>
          <a:p>
            <a:r>
              <a:rPr lang="ko-KR" altLang="en-US" dirty="0"/>
              <a:t>기억이 나지 않는 모듈이 있으면 이전 자료를 찾아보세요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587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친구 수 데이터 예제 입니다</a:t>
            </a:r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Counter </a:t>
            </a:r>
            <a:r>
              <a:rPr lang="ko-KR" altLang="en-US" dirty="0" err="1"/>
              <a:t>메소드와</a:t>
            </a:r>
            <a:r>
              <a:rPr lang="ko-KR" altLang="en-US" dirty="0"/>
              <a:t> </a:t>
            </a:r>
            <a:r>
              <a:rPr lang="en-US" altLang="ko-KR" dirty="0" err="1"/>
              <a:t>plt.bar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사용하여 히스토그램으로 표현해 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7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친구 수 데이터에 대하여 몇가지 기본적인 통계치 값들을 출력해 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88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중심이 어디 있는지를 나타내는 중심 경향성 지표는 매우 중요합니다</a:t>
            </a:r>
            <a:endParaRPr lang="en-US" altLang="ko-KR" dirty="0"/>
          </a:p>
          <a:p>
            <a:r>
              <a:rPr lang="ko-KR" altLang="en-US" dirty="0"/>
              <a:t>대부분의 경우 데이터 값들의 합을 데이터 포인트의 개수로 나눈 평균을 사용합니다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35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가끔은 중앙값</a:t>
            </a:r>
            <a:r>
              <a:rPr lang="en-US" altLang="ko-KR" sz="1200" dirty="0"/>
              <a:t>(median)</a:t>
            </a:r>
            <a:r>
              <a:rPr lang="ko-KR" altLang="en-US" sz="1200" dirty="0"/>
              <a:t>도 필요합니다</a:t>
            </a:r>
            <a:endParaRPr lang="en-US" altLang="ko-KR" sz="1200" dirty="0"/>
          </a:p>
          <a:p>
            <a:r>
              <a:rPr lang="ko-KR" altLang="en-US" sz="1200" dirty="0"/>
              <a:t>데이터 포인트 개수가 홀수라면 중앙값은 전체 데이터의 정 중앙에 있는 </a:t>
            </a:r>
            <a:r>
              <a:rPr lang="ko-KR" altLang="en-US" sz="1200" dirty="0" err="1"/>
              <a:t>값이고요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짝수라면 중앙값은 중앙에 있는 두 데이터 포인트의 평균을 말합니다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98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분위</a:t>
            </a:r>
            <a:r>
              <a:rPr lang="en-US" altLang="ko-KR" sz="1200" dirty="0"/>
              <a:t>(quantile)</a:t>
            </a:r>
            <a:r>
              <a:rPr lang="ko-KR" altLang="en-US" sz="1200" dirty="0"/>
              <a:t>은 중앙값을</a:t>
            </a:r>
            <a:r>
              <a:rPr lang="en-US" altLang="ko-KR" sz="1200" dirty="0"/>
              <a:t> </a:t>
            </a:r>
            <a:r>
              <a:rPr lang="ko-KR" altLang="en-US" sz="1200" dirty="0"/>
              <a:t>일반화한</a:t>
            </a:r>
            <a:r>
              <a:rPr lang="en-US" altLang="ko-KR" sz="1200" dirty="0"/>
              <a:t> </a:t>
            </a:r>
            <a:r>
              <a:rPr lang="ko-KR" altLang="en-US" sz="1200" dirty="0"/>
              <a:t>개념으로 특정 백분위보다 낮은 분위에 속하는 데이터를 의미합니다</a:t>
            </a:r>
            <a:endParaRPr lang="en-US" altLang="ko-KR" sz="1200" dirty="0"/>
          </a:p>
          <a:p>
            <a:r>
              <a:rPr lang="ko-KR" altLang="en-US" sz="1200" dirty="0"/>
              <a:t>방금 보았던 중앙값</a:t>
            </a:r>
            <a:r>
              <a:rPr lang="en-US" altLang="ko-KR" sz="1200" dirty="0"/>
              <a:t>(median)</a:t>
            </a:r>
            <a:r>
              <a:rPr lang="ko-KR" altLang="en-US" sz="1200" dirty="0"/>
              <a:t>은 상위 </a:t>
            </a:r>
            <a:r>
              <a:rPr lang="en-US" altLang="ko-KR" sz="1200" dirty="0"/>
              <a:t>50%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데이터보다 바로</a:t>
            </a:r>
            <a:r>
              <a:rPr lang="en-US" altLang="ko-KR" sz="1200" dirty="0"/>
              <a:t> </a:t>
            </a:r>
            <a:r>
              <a:rPr lang="ko-KR" altLang="en-US" sz="1200" dirty="0"/>
              <a:t>작은 값을 말합니다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35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최빈값</a:t>
            </a:r>
            <a:r>
              <a:rPr lang="en-US" altLang="ko-KR" sz="1200" dirty="0"/>
              <a:t>(mode)</a:t>
            </a:r>
            <a:r>
              <a:rPr lang="ko-KR" altLang="en-US" sz="1200" dirty="0"/>
              <a:t>은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데이터에서 가장 많이 나오는 값 입니다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1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+mj-lt"/>
              <a:buNone/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+mj-lt"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/>
            </a:lvl1pPr>
          </a:lstStyle>
          <a:p>
            <a:fld id="{572B6814-541E-4333-8D27-333A44922E75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/>
            </a:lvl1pPr>
          </a:lstStyle>
          <a:p>
            <a:pPr marL="0" indent="0">
              <a:buFont typeface="+mj-lt"/>
              <a:buNone/>
            </a:pPr>
            <a:fld id="{F476CAE7-ABBB-4B5E-ACD1-72C2FED42ED1}" type="slidenum">
              <a:rPr lang="ko-KR" altLang="en-US" smtClean="0"/>
              <a:pPr marL="0" indent="0">
                <a:buFont typeface="+mj-lt"/>
                <a:buNone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67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72C-250F-49EE-9051-206F453A77C6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3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688CE-AFD3-4325-837C-DD3EAFF8EAF4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2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1463" indent="-271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19E66-1D0C-4B85-9B21-FAFF67531727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2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328C-A493-485A-9B01-6FC08038834E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911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1601-942C-49B4-BBD8-2A11C5CF9FCE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7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87DB-B88C-4F93-BC90-278B76B6EE44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74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A5B2-D179-4127-8F21-5E3D2AF9BAD0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63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0498D-35D9-4DEB-897C-FE1E1BE8B799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04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D6A7-9C34-45C3-810A-76C27A88C7AA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3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52E8-1F6C-4C55-9EDB-2391665479E5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66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275573"/>
            <a:ext cx="10515600" cy="109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545770"/>
            <a:ext cx="10515600" cy="4810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4440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262D3B09-B348-4938-95B7-1005046A4F58}" type="datetime1">
              <a:rPr lang="ko-KR" altLang="en-US" smtClean="0"/>
              <a:pPr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4440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4440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F476CAE7-ABBB-4B5E-ACD1-72C2FED42E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0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j-cs"/>
        </a:defRPr>
      </a:lvl1pPr>
    </p:titleStyle>
    <p:bodyStyle>
      <a:lvl1pPr marL="271463" indent="-271463" algn="l" defTabSz="914400" rtl="0" eaLnBrk="1" latinLnBrk="1" hangingPunct="1">
        <a:lnSpc>
          <a:spcPct val="100000"/>
        </a:lnSpc>
        <a:spcBef>
          <a:spcPts val="0"/>
        </a:spcBef>
        <a:buClr>
          <a:srgbClr val="C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00B05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00B0F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7030A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FFFF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6.m4a"/><Relationship Id="rId7" Type="http://schemas.openxmlformats.org/officeDocument/2006/relationships/image" Target="../media/image4.png"/><Relationship Id="rId2" Type="http://schemas.microsoft.com/office/2007/relationships/media" Target="../media/media16.m4a"/><Relationship Id="rId1" Type="http://schemas.openxmlformats.org/officeDocument/2006/relationships/tags" Target="../tags/tag5.xml"/><Relationship Id="rId6" Type="http://schemas.openxmlformats.org/officeDocument/2006/relationships/hyperlink" Target="http://cyber.inu.ac.kr/" TargetMode="Externa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신경망을 위한 </a:t>
            </a:r>
            <a:r>
              <a:rPr lang="ko-KR" altLang="en-US" sz="4800" dirty="0" err="1"/>
              <a:t>생기초</a:t>
            </a:r>
            <a:r>
              <a:rPr lang="ko-KR" altLang="en-US" sz="4800" dirty="0"/>
              <a:t> 수학 </a:t>
            </a:r>
            <a:r>
              <a:rPr lang="en-US" altLang="ko-KR" sz="4800" dirty="0"/>
              <a:t>(</a:t>
            </a:r>
            <a:r>
              <a:rPr lang="ko-KR" altLang="en-US" sz="4800" dirty="0"/>
              <a:t>통계</a:t>
            </a:r>
            <a:r>
              <a:rPr lang="en-US" altLang="ko-KR" sz="4800" dirty="0"/>
              <a:t>)</a:t>
            </a:r>
            <a:br>
              <a:rPr lang="en-US" altLang="ko-KR" sz="4800" dirty="0"/>
            </a:b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Basic Mathematics for Neural </a:t>
            </a:r>
            <a:r>
              <a:rPr lang="en-US" altLang="ko-KR" sz="2800">
                <a:solidFill>
                  <a:schemeClr val="accent6">
                    <a:lumMod val="50000"/>
                  </a:schemeClr>
                </a:solidFill>
              </a:rPr>
              <a:t>Networks (Statistics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10343" y="3652838"/>
            <a:ext cx="9971314" cy="2684462"/>
          </a:xfrm>
        </p:spPr>
        <p:txBody>
          <a:bodyPr>
            <a:normAutofit/>
          </a:bodyPr>
          <a:lstStyle/>
          <a:p>
            <a:pPr marL="2511425" algn="l"/>
            <a:r>
              <a:rPr lang="ko-KR" altLang="en-US" sz="2800"/>
              <a:t>선형대수 </a:t>
            </a:r>
            <a:r>
              <a:rPr lang="en-US" altLang="ko-KR" sz="2800" dirty="0"/>
              <a:t>(Linear</a:t>
            </a:r>
            <a:r>
              <a:rPr lang="ko-KR" altLang="en-US" sz="2800" dirty="0"/>
              <a:t> </a:t>
            </a:r>
            <a:r>
              <a:rPr lang="en-US" altLang="ko-KR" sz="2800" dirty="0"/>
              <a:t>Algebra)</a:t>
            </a:r>
          </a:p>
          <a:p>
            <a:pPr marL="2511425" algn="l"/>
            <a:r>
              <a:rPr lang="ko-KR" altLang="en-US" sz="2800" dirty="0">
                <a:solidFill>
                  <a:srgbClr val="FF0000"/>
                </a:solidFill>
              </a:rPr>
              <a:t>통계 </a:t>
            </a:r>
            <a:r>
              <a:rPr lang="en-US" altLang="ko-KR" sz="2800" dirty="0">
                <a:solidFill>
                  <a:srgbClr val="FF0000"/>
                </a:solidFill>
              </a:rPr>
              <a:t>(Statistics)</a:t>
            </a:r>
          </a:p>
          <a:p>
            <a:pPr marL="2511425" algn="l"/>
            <a:r>
              <a:rPr lang="ko-KR" altLang="en-US" sz="2800" dirty="0"/>
              <a:t>확률 </a:t>
            </a:r>
            <a:r>
              <a:rPr lang="en-US" altLang="ko-KR" sz="2800" dirty="0"/>
              <a:t>(Probability)</a:t>
            </a:r>
          </a:p>
          <a:p>
            <a:pPr marL="2511425" algn="l"/>
            <a:endParaRPr lang="en-US" altLang="ko-KR" sz="2800" dirty="0"/>
          </a:p>
          <a:p>
            <a:pPr algn="l"/>
            <a:r>
              <a:rPr lang="en-US" altLang="ko-KR" sz="1800" dirty="0"/>
              <a:t>(Home Lab5) </a:t>
            </a:r>
            <a:r>
              <a:rPr lang="ko-KR" altLang="en-US" sz="1800" dirty="0"/>
              <a:t>새 </a:t>
            </a:r>
            <a:r>
              <a:rPr lang="en-US" altLang="ko-KR" sz="1800" dirty="0" err="1"/>
              <a:t>IPython</a:t>
            </a:r>
            <a:r>
              <a:rPr lang="en-US" altLang="ko-KR" sz="1800" dirty="0"/>
              <a:t> </a:t>
            </a:r>
            <a:r>
              <a:rPr lang="ko-KR" altLang="en-US" sz="1800" dirty="0"/>
              <a:t>노트북 </a:t>
            </a:r>
            <a:r>
              <a:rPr lang="en-US" altLang="ko-KR" sz="1800" dirty="0"/>
              <a:t>lab5(</a:t>
            </a:r>
            <a:r>
              <a:rPr lang="ko-KR" altLang="en-US" sz="1800" dirty="0"/>
              <a:t>이름</a:t>
            </a:r>
            <a:r>
              <a:rPr lang="en-US" altLang="ko-KR" sz="1800" dirty="0"/>
              <a:t>).ipynb</a:t>
            </a:r>
            <a:r>
              <a:rPr lang="ko-KR" altLang="en-US" sz="1800" dirty="0"/>
              <a:t>을</a:t>
            </a:r>
            <a:r>
              <a:rPr lang="en-US" altLang="ko-KR" sz="1800" dirty="0"/>
              <a:t> </a:t>
            </a:r>
            <a:r>
              <a:rPr lang="ko-KR" altLang="en-US" sz="1800" dirty="0"/>
              <a:t>생성해서 본 </a:t>
            </a:r>
            <a:r>
              <a:rPr lang="en-US" altLang="ko-KR" sz="1800" dirty="0"/>
              <a:t>“</a:t>
            </a:r>
            <a:r>
              <a:rPr lang="ko-KR" altLang="en-US" sz="1800" dirty="0"/>
              <a:t>통계</a:t>
            </a:r>
            <a:r>
              <a:rPr lang="en-US" altLang="ko-KR" sz="1800" dirty="0"/>
              <a:t>” </a:t>
            </a:r>
            <a:r>
              <a:rPr lang="ko-KR" altLang="en-US" sz="1800" dirty="0"/>
              <a:t>자료의 코드들을</a:t>
            </a:r>
            <a:r>
              <a:rPr lang="en-US" altLang="ko-KR" sz="1800" dirty="0"/>
              <a:t> </a:t>
            </a:r>
            <a:r>
              <a:rPr lang="ko-KR" altLang="en-US" sz="1800" dirty="0"/>
              <a:t>실행해보세요</a:t>
            </a:r>
            <a:endParaRPr lang="en-US" altLang="ko-KR" sz="1800" dirty="0"/>
          </a:p>
          <a:p>
            <a:pPr algn="l"/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	       Create a new </a:t>
            </a:r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IPython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 notebook and run the codes in this “Statistics”</a:t>
            </a:r>
          </a:p>
          <a:p>
            <a:pPr marL="2511425" algn="l"/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None/>
            </a:pPr>
            <a:fld id="{3106C740-F6C6-4638-A784-0AEBA7F1170C}" type="slidenum">
              <a:rPr lang="ko-KR" altLang="en-US" smtClean="0"/>
              <a:pPr marL="0" indent="0">
                <a:buNone/>
              </a:pPr>
              <a:t>1</a:t>
            </a:fld>
            <a:endParaRPr lang="ko-KR" altLang="en-US" dirty="0"/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33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2"/>
    </mc:Choice>
    <mc:Fallback xmlns="">
      <p:transition spd="slow" advTm="10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산포도 </a:t>
            </a:r>
            <a:r>
              <a:rPr lang="en-US" altLang="ko-KR" dirty="0"/>
              <a:t>: </a:t>
            </a:r>
            <a:r>
              <a:rPr lang="ko-KR" altLang="en-US" dirty="0"/>
              <a:t>범위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Dispersion : Range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45770"/>
            <a:ext cx="10515600" cy="2426772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산포도는 데이터가 얼마나 퍼져 있는지 나타냅니다</a:t>
            </a:r>
            <a:endParaRPr lang="en-US" altLang="ko-KR" sz="2000" dirty="0"/>
          </a:p>
          <a:p>
            <a:r>
              <a:rPr lang="en-US" altLang="ko-KR" sz="2000" i="1" dirty="0">
                <a:solidFill>
                  <a:schemeClr val="bg1">
                    <a:lumMod val="50000"/>
                  </a:schemeClr>
                </a:solidFill>
              </a:rPr>
              <a:t>Dispersion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refers to measures of how spread out our data is.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ko-KR" altLang="en-US" sz="1800" dirty="0"/>
              <a:t>범위</a:t>
            </a:r>
            <a:r>
              <a:rPr lang="en-US" altLang="ko-KR" sz="1800" dirty="0"/>
              <a:t>(range)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1"/>
            <a:r>
              <a:rPr lang="ko-KR" altLang="en-US" sz="1800" dirty="0"/>
              <a:t>분산</a:t>
            </a:r>
            <a:r>
              <a:rPr lang="en-US" altLang="ko-KR" sz="1800" dirty="0"/>
              <a:t>(variance)</a:t>
            </a:r>
          </a:p>
          <a:p>
            <a:pPr lvl="1"/>
            <a:r>
              <a:rPr lang="ko-KR" altLang="en-US" sz="1800" dirty="0"/>
              <a:t>표준편차</a:t>
            </a:r>
            <a:r>
              <a:rPr lang="en-US" altLang="ko-KR" sz="1800" dirty="0"/>
              <a:t>(standard</a:t>
            </a:r>
            <a:r>
              <a:rPr lang="ko-KR" altLang="en-US" sz="1800" dirty="0"/>
              <a:t> </a:t>
            </a:r>
            <a:r>
              <a:rPr lang="en-US" altLang="ko-KR" sz="1800" dirty="0"/>
              <a:t>deviation)</a:t>
            </a:r>
          </a:p>
          <a:p>
            <a:r>
              <a:rPr lang="ko-KR" altLang="en-US" sz="1800" dirty="0"/>
              <a:t>범위는 가장 큰 값과 가장 작은 값의 차이를 나타냅니다</a:t>
            </a:r>
            <a:endParaRPr lang="en-US" altLang="ko-KR" sz="1800" dirty="0"/>
          </a:p>
          <a:p>
            <a:pPr marL="261938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 very simple measure is the range, which is just the difference between the largest and smallest elements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4049258"/>
            <a:ext cx="10885714" cy="268318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# "range" already means something in Python, so we'll use a different name</a:t>
            </a:r>
          </a:p>
          <a:p>
            <a:pPr marL="0" indent="0">
              <a:buNone/>
            </a:pPr>
            <a:r>
              <a:rPr lang="en-US" altLang="ko-KR" sz="2400" dirty="0" err="1"/>
              <a:t>def</a:t>
            </a:r>
            <a:r>
              <a:rPr lang="en-US" altLang="ko-KR" sz="2400" dirty="0"/>
              <a:t> </a:t>
            </a:r>
            <a:r>
              <a:rPr lang="en-US" altLang="ko-KR" sz="2400" dirty="0" err="1"/>
              <a:t>data_range</a:t>
            </a:r>
            <a:r>
              <a:rPr lang="en-US" altLang="ko-KR" sz="2400" dirty="0"/>
              <a:t>(x):</a:t>
            </a:r>
          </a:p>
          <a:p>
            <a:pPr marL="0" indent="0">
              <a:buNone/>
            </a:pPr>
            <a:r>
              <a:rPr lang="en-US" altLang="ko-KR" sz="2400" dirty="0"/>
              <a:t>    return max(x) - min(x)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/>
              <a:t>data_range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num_friends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/>
              <a:t>np.max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num_friends</a:t>
            </a:r>
            <a:r>
              <a:rPr lang="en-US" altLang="ko-KR" sz="2400" dirty="0"/>
              <a:t>) - </a:t>
            </a:r>
            <a:r>
              <a:rPr lang="en-US" altLang="ko-KR" sz="2400" dirty="0" err="1"/>
              <a:t>np.min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num_friends</a:t>
            </a:r>
            <a:r>
              <a:rPr lang="en-US" altLang="ko-KR" sz="2400" dirty="0"/>
              <a:t>)</a:t>
            </a: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2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8"/>
    </mc:Choice>
    <mc:Fallback xmlns="">
      <p:transition spd="slow" advTm="20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분산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Variance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939143"/>
            <a:ext cx="10515600" cy="3886195"/>
          </a:xfrm>
          <a:ln>
            <a:solidFill>
              <a:srgbClr val="00B050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/>
              <a:t># Mean - value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de_mean</a:t>
            </a:r>
            <a:r>
              <a:rPr lang="en-US" altLang="ko-KR" dirty="0"/>
              <a:t>(x):</a:t>
            </a:r>
          </a:p>
          <a:p>
            <a:pPr marL="0" indent="0">
              <a:buNone/>
            </a:pPr>
            <a:r>
              <a:rPr lang="en-US" altLang="ko-KR" dirty="0"/>
              <a:t>    """translate x by subtracting its mean (so the result has mean 0)"""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x_bar</a:t>
            </a:r>
            <a:r>
              <a:rPr lang="en-US" altLang="ko-KR" dirty="0"/>
              <a:t> = mean(x)</a:t>
            </a:r>
          </a:p>
          <a:p>
            <a:pPr marL="0" indent="0">
              <a:buNone/>
            </a:pPr>
            <a:r>
              <a:rPr lang="en-US" altLang="ko-KR" dirty="0"/>
              <a:t>    return [</a:t>
            </a:r>
            <a:r>
              <a:rPr lang="en-US" altLang="ko-KR" dirty="0" err="1"/>
              <a:t>x_i</a:t>
            </a:r>
            <a:r>
              <a:rPr lang="en-US" altLang="ko-KR" dirty="0"/>
              <a:t> - </a:t>
            </a:r>
            <a:r>
              <a:rPr lang="en-US" altLang="ko-KR" dirty="0" err="1"/>
              <a:t>x_bar</a:t>
            </a:r>
            <a:r>
              <a:rPr lang="en-US" altLang="ko-KR" dirty="0"/>
              <a:t> for </a:t>
            </a:r>
            <a:r>
              <a:rPr lang="en-US" altLang="ko-KR" dirty="0" err="1"/>
              <a:t>x_i</a:t>
            </a:r>
            <a:r>
              <a:rPr lang="en-US" altLang="ko-KR" dirty="0"/>
              <a:t> in x]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variance(x):</a:t>
            </a:r>
          </a:p>
          <a:p>
            <a:pPr marL="0" indent="0">
              <a:buNone/>
            </a:pPr>
            <a:r>
              <a:rPr lang="en-US" altLang="ko-KR" dirty="0"/>
              <a:t>    """assumes x has at least two elements"""</a:t>
            </a:r>
          </a:p>
          <a:p>
            <a:pPr marL="0" indent="0">
              <a:buNone/>
            </a:pPr>
            <a:r>
              <a:rPr lang="en-US" altLang="ko-KR" dirty="0"/>
              <a:t>    n = </a:t>
            </a:r>
            <a:r>
              <a:rPr lang="en-US" altLang="ko-KR" dirty="0" err="1"/>
              <a:t>len</a:t>
            </a:r>
            <a:r>
              <a:rPr lang="en-US" altLang="ko-KR" dirty="0"/>
              <a:t>(x)</a:t>
            </a:r>
          </a:p>
          <a:p>
            <a:pPr marL="0" indent="0">
              <a:buNone/>
            </a:pPr>
            <a:r>
              <a:rPr lang="en-US" altLang="ko-KR" dirty="0"/>
              <a:t>    deviations = </a:t>
            </a:r>
            <a:r>
              <a:rPr lang="en-US" altLang="ko-KR" dirty="0" err="1"/>
              <a:t>de_mean</a:t>
            </a:r>
            <a:r>
              <a:rPr lang="en-US" altLang="ko-KR" dirty="0"/>
              <a:t>(x)</a:t>
            </a:r>
          </a:p>
          <a:p>
            <a:pPr marL="0" indent="0">
              <a:buNone/>
            </a:pPr>
            <a:r>
              <a:rPr lang="en-US" altLang="ko-KR" dirty="0"/>
              <a:t>    return </a:t>
            </a:r>
            <a:r>
              <a:rPr lang="en-US" altLang="ko-KR" dirty="0" err="1"/>
              <a:t>sum_of_squares</a:t>
            </a:r>
            <a:r>
              <a:rPr lang="en-US" altLang="ko-KR" dirty="0"/>
              <a:t>(deviations) / (n - 1)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variance(</a:t>
            </a:r>
            <a:r>
              <a:rPr lang="en-US" altLang="ko-KR" dirty="0" err="1"/>
              <a:t>num_friends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%</a:t>
            </a:r>
            <a:r>
              <a:rPr lang="en-US" altLang="ko-KR" dirty="0" err="1"/>
              <a:t>timeit</a:t>
            </a:r>
            <a:r>
              <a:rPr lang="en-US" altLang="ko-KR" dirty="0"/>
              <a:t> variance(</a:t>
            </a:r>
            <a:r>
              <a:rPr lang="en-US" altLang="ko-KR" dirty="0" err="1"/>
              <a:t>num_friends</a:t>
            </a:r>
            <a:r>
              <a:rPr lang="en-US" altLang="ko-KR" dirty="0"/>
              <a:t>) </a:t>
            </a:r>
          </a:p>
          <a:p>
            <a:pPr marL="0" indent="0">
              <a:buNone/>
            </a:pPr>
            <a:r>
              <a:rPr lang="en-US" altLang="ko-KR" dirty="0"/>
              <a:t>%</a:t>
            </a:r>
            <a:r>
              <a:rPr lang="en-US" altLang="ko-KR" dirty="0" err="1"/>
              <a:t>timeit</a:t>
            </a:r>
            <a:r>
              <a:rPr lang="en-US" altLang="ko-KR" dirty="0"/>
              <a:t> </a:t>
            </a:r>
            <a:r>
              <a:rPr lang="en-US" altLang="ko-KR" dirty="0" err="1"/>
              <a:t>np.var</a:t>
            </a:r>
            <a:r>
              <a:rPr lang="en-US" altLang="ko-KR" dirty="0"/>
              <a:t>(</a:t>
            </a:r>
            <a:r>
              <a:rPr lang="en-US" altLang="ko-KR" dirty="0" err="1"/>
              <a:t>num_friends</a:t>
            </a:r>
            <a:r>
              <a:rPr lang="en-US" altLang="ko-KR" dirty="0"/>
              <a:t>) # </a:t>
            </a:r>
            <a:r>
              <a:rPr lang="ko-KR" altLang="en-US" dirty="0"/>
              <a:t>일반적인 분산 연산도 </a:t>
            </a:r>
            <a:r>
              <a:rPr lang="en-US" altLang="ko-KR" dirty="0" err="1"/>
              <a:t>numpy</a:t>
            </a:r>
            <a:r>
              <a:rPr lang="ko-KR" altLang="en-US" dirty="0"/>
              <a:t>가 빠름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350055"/>
            <a:ext cx="10515600" cy="1572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분산은 데이터들이 </a:t>
            </a:r>
            <a:r>
              <a:rPr lang="ko-KR" altLang="en-US" sz="2000" dirty="0" err="1"/>
              <a:t>기대값</a:t>
            </a:r>
            <a:r>
              <a:rPr lang="en-US" altLang="ko-KR" sz="2000" dirty="0"/>
              <a:t>(</a:t>
            </a:r>
            <a:r>
              <a:rPr lang="ko-KR" altLang="en-US" sz="2000" dirty="0"/>
              <a:t>평균</a:t>
            </a:r>
            <a:r>
              <a:rPr lang="en-US" altLang="ko-KR" sz="2000" dirty="0"/>
              <a:t>)</a:t>
            </a:r>
            <a:r>
              <a:rPr lang="ko-KR" altLang="en-US" sz="2000" dirty="0"/>
              <a:t>으로부터 얼마나 떨어진 곳에 분포하는지를 가늠하는 숫자입니다</a:t>
            </a:r>
            <a:endParaRPr lang="en-US" altLang="ko-KR" sz="2000" dirty="0"/>
          </a:p>
          <a:p>
            <a:r>
              <a:rPr lang="ko-KR" altLang="en-US" sz="2000" dirty="0"/>
              <a:t>분산은</a:t>
            </a:r>
            <a:r>
              <a:rPr lang="en-US" altLang="ko-KR" sz="2000" dirty="0"/>
              <a:t> </a:t>
            </a:r>
            <a:r>
              <a:rPr lang="ko-KR" altLang="en-US" sz="2000" dirty="0"/>
              <a:t>편차의 제곱의 평균을 계산하므로 단위는 기존 단위의 제곱이 됩니다</a:t>
            </a:r>
            <a:endParaRPr lang="en-US" altLang="ko-KR" sz="2000" dirty="0"/>
          </a:p>
          <a:p>
            <a:pPr marL="261938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Variance is a measure of how far the data is from the expected value (average).</a:t>
            </a:r>
          </a:p>
          <a:p>
            <a:pPr marL="261938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The variance is almost the average squared deviation from the mean, and it has units that are the square of the original units.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2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2"/>
    </mc:Choice>
    <mc:Fallback xmlns="">
      <p:transition spd="slow" advTm="16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표준편차와 </a:t>
            </a:r>
            <a:r>
              <a:rPr lang="ko-KR" altLang="en-US" dirty="0" err="1"/>
              <a:t>사분위간</a:t>
            </a:r>
            <a:r>
              <a:rPr lang="ko-KR" altLang="en-US" dirty="0"/>
              <a:t> 분위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Standard Deviation and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Interquantile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Range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634015"/>
            <a:ext cx="10515600" cy="3135079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 err="1"/>
              <a:t>def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standard_deviation</a:t>
            </a:r>
            <a:r>
              <a:rPr lang="en-US" altLang="ko-KR" sz="1800" dirty="0"/>
              <a:t>(x):</a:t>
            </a:r>
          </a:p>
          <a:p>
            <a:pPr marL="0" indent="0">
              <a:buNone/>
            </a:pPr>
            <a:r>
              <a:rPr lang="en-US" altLang="ko-KR" sz="1800" dirty="0"/>
              <a:t>    return </a:t>
            </a:r>
            <a:r>
              <a:rPr lang="en-US" altLang="ko-KR" sz="1800" dirty="0" err="1"/>
              <a:t>math.sqrt</a:t>
            </a:r>
            <a:r>
              <a:rPr lang="en-US" altLang="ko-KR" sz="1800" dirty="0"/>
              <a:t>(variance(x))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standard_deviation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num_friends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np.std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num_friends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dtype</a:t>
            </a:r>
            <a:r>
              <a:rPr lang="en-US" altLang="ko-KR" sz="1800" dirty="0"/>
              <a:t>=np.float64)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def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interquartile_range</a:t>
            </a:r>
            <a:r>
              <a:rPr lang="en-US" altLang="ko-KR" sz="1800" dirty="0"/>
              <a:t>(x):</a:t>
            </a:r>
          </a:p>
          <a:p>
            <a:pPr marL="0" indent="0">
              <a:buNone/>
            </a:pPr>
            <a:r>
              <a:rPr lang="en-US" altLang="ko-KR" sz="1800" dirty="0"/>
              <a:t>    return quantile(x, 0.75) - quantile(x, 0.25)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interquartile_range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num_friends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366384"/>
            <a:ext cx="10869386" cy="2209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분산 대신 원래 데이터의 단위와 같은 단위를 가지는 표준편차를 더 많이 이용합니다</a:t>
            </a:r>
            <a:endParaRPr lang="en-US" altLang="ko-KR" sz="1800" dirty="0"/>
          </a:p>
          <a:p>
            <a:r>
              <a:rPr lang="ko-KR" altLang="en-US" sz="1800" dirty="0"/>
              <a:t>범위와 표준편차는 이상치</a:t>
            </a:r>
            <a:r>
              <a:rPr lang="en-US" altLang="ko-KR" sz="1800" dirty="0"/>
              <a:t>(outlier)</a:t>
            </a:r>
            <a:r>
              <a:rPr lang="ko-KR" altLang="en-US" sz="1800" dirty="0"/>
              <a:t>에 민감하게 반응합니다</a:t>
            </a:r>
            <a:endParaRPr lang="en-US" altLang="ko-KR" sz="1800" dirty="0"/>
          </a:p>
          <a:p>
            <a:r>
              <a:rPr lang="ko-KR" altLang="en-US" sz="1800" dirty="0" err="1"/>
              <a:t>이상치에</a:t>
            </a:r>
            <a:r>
              <a:rPr lang="ko-KR" altLang="en-US" sz="1800" dirty="0"/>
              <a:t> 덜 민감하게 반응하는 </a:t>
            </a:r>
            <a:r>
              <a:rPr lang="ko-KR" altLang="en-US" sz="1800" dirty="0" err="1"/>
              <a:t>사분위간</a:t>
            </a:r>
            <a:r>
              <a:rPr lang="ko-KR" altLang="en-US" sz="1800" dirty="0"/>
              <a:t> 분위는 상위 </a:t>
            </a:r>
            <a:r>
              <a:rPr lang="en-US" altLang="ko-KR" sz="1800" dirty="0"/>
              <a:t>25%</a:t>
            </a:r>
            <a:r>
              <a:rPr lang="ko-KR" altLang="en-US" sz="1800" dirty="0"/>
              <a:t>와</a:t>
            </a:r>
            <a:r>
              <a:rPr lang="en-US" altLang="ko-KR" sz="1800" dirty="0"/>
              <a:t> </a:t>
            </a:r>
            <a:r>
              <a:rPr lang="ko-KR" altLang="en-US" sz="1800" dirty="0"/>
              <a:t>하위 </a:t>
            </a:r>
            <a:r>
              <a:rPr lang="en-US" altLang="ko-KR" sz="1800" dirty="0"/>
              <a:t>25%</a:t>
            </a:r>
            <a:r>
              <a:rPr lang="ko-KR" altLang="en-US" sz="1800" dirty="0"/>
              <a:t>에 해당하는 값의 차이를 계산합니다</a:t>
            </a:r>
            <a:endParaRPr lang="en-US" altLang="ko-KR" sz="1800" dirty="0"/>
          </a:p>
          <a:p>
            <a:pPr marL="261938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The variance has units that are the square of the original units, we often look instead at the standard deviation.</a:t>
            </a:r>
          </a:p>
          <a:p>
            <a:pPr marL="261938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Both the range and the standard deviation have the same outlier problem.</a:t>
            </a:r>
          </a:p>
          <a:p>
            <a:pPr marL="261938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A more robust alternative computes the difference between the 75th percentile value and the 25th percentile value.</a:t>
            </a:r>
          </a:p>
          <a:p>
            <a:pPr marL="261938" indent="0">
              <a:buNone/>
            </a:pP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00"/>
    </mc:Choice>
    <mc:Fallback xmlns="">
      <p:transition spd="slow" advTm="37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공분산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Covariance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00200"/>
            <a:ext cx="10755086" cy="1709057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/>
              <a:t>분산</a:t>
            </a:r>
            <a:r>
              <a:rPr lang="en-US" altLang="ko-KR" sz="1600" dirty="0"/>
              <a:t>(variance)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ko-KR" altLang="en-US" sz="1600" dirty="0"/>
              <a:t>하나의</a:t>
            </a:r>
            <a:r>
              <a:rPr lang="en-US" altLang="ko-KR" sz="1600" dirty="0"/>
              <a:t> </a:t>
            </a:r>
            <a:r>
              <a:rPr lang="ko-KR" altLang="en-US" sz="1600" dirty="0"/>
              <a:t>변수가 평균에서 얼마나 멀리 떨어져 있는지 계산합니다</a:t>
            </a:r>
            <a:endParaRPr lang="en-US" altLang="ko-KR" sz="1600" dirty="0"/>
          </a:p>
          <a:p>
            <a:r>
              <a:rPr lang="ko-KR" altLang="en-US" sz="1600" dirty="0"/>
              <a:t>공분산</a:t>
            </a:r>
            <a:r>
              <a:rPr lang="en-US" altLang="ko-KR" sz="1600" dirty="0"/>
              <a:t>(covariance)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ko-KR" altLang="en-US" sz="1600" dirty="0"/>
              <a:t>두 변수가 각각의 평균에서 얼마나 멀리 떨어져 있는지 계산합니다</a:t>
            </a:r>
            <a:endParaRPr lang="en-US" altLang="ko-KR" sz="1600" dirty="0"/>
          </a:p>
          <a:p>
            <a:r>
              <a:rPr lang="ko-KR" altLang="en-US" sz="1600" dirty="0"/>
              <a:t>공분산이 양수이면 </a:t>
            </a:r>
            <a:r>
              <a:rPr lang="ko-KR" altLang="en-US" sz="1600" dirty="0" err="1"/>
              <a:t>x</a:t>
            </a:r>
            <a:r>
              <a:rPr lang="ko-KR" altLang="en-US" sz="1600" dirty="0"/>
              <a:t> 값이 커질수록 </a:t>
            </a:r>
            <a:r>
              <a:rPr lang="en-US" altLang="ko-KR" sz="1600" dirty="0"/>
              <a:t>y </a:t>
            </a:r>
            <a:r>
              <a:rPr lang="ko-KR" altLang="en-US" sz="1600" dirty="0"/>
              <a:t>값도 커짐을 의미하고</a:t>
            </a:r>
            <a:r>
              <a:rPr lang="en-US" altLang="ko-KR" sz="1600" dirty="0"/>
              <a:t>, </a:t>
            </a:r>
            <a:r>
              <a:rPr lang="ko-KR" altLang="en-US" sz="1600" dirty="0"/>
              <a:t>공분산이 음수이면 </a:t>
            </a:r>
            <a:r>
              <a:rPr lang="en-US" altLang="ko-KR" sz="1600" dirty="0"/>
              <a:t>x</a:t>
            </a:r>
            <a:r>
              <a:rPr lang="ko-KR" altLang="en-US" sz="1600" dirty="0"/>
              <a:t>값이</a:t>
            </a:r>
            <a:r>
              <a:rPr lang="en-US" altLang="ko-KR" sz="1600" dirty="0"/>
              <a:t> </a:t>
            </a:r>
            <a:r>
              <a:rPr lang="ko-KR" altLang="en-US" sz="1600" dirty="0"/>
              <a:t>커질수록 </a:t>
            </a:r>
            <a:r>
              <a:rPr lang="en-US" altLang="ko-KR" sz="1600" dirty="0" err="1"/>
              <a:t>y</a:t>
            </a:r>
            <a:r>
              <a:rPr lang="ko-KR" altLang="en-US" sz="1600" dirty="0"/>
              <a:t> 값은 작아짐을 의미합니다</a:t>
            </a:r>
            <a:endParaRPr lang="en-US" altLang="ko-KR" sz="1600" dirty="0"/>
          </a:p>
          <a:p>
            <a:pPr marL="261938" indent="0">
              <a:buNone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Whereas variance measures how a single variable deviates from its mean, covariance measures how two variables vary in tandem from their means.</a:t>
            </a:r>
          </a:p>
          <a:p>
            <a:pPr marL="261938" indent="0">
              <a:buNone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A “large” positive covariance means that x tends to be large when y is large and small when y is small. A “large” negative covariance means the opposite—that x tends to be small when y is large and vice versa.</a:t>
            </a:r>
          </a:p>
          <a:p>
            <a:pPr marL="261938" indent="0">
              <a:buNone/>
            </a:pPr>
            <a:endParaRPr lang="ko-KR" altLang="en-US" sz="2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3305630"/>
            <a:ext cx="10515600" cy="3445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 err="1"/>
              <a:t>daily_minutes</a:t>
            </a:r>
            <a:r>
              <a:rPr lang="en-US" altLang="ko-KR" sz="1200" dirty="0"/>
              <a:t> = [1,68.77,51.25,52.08,38.36,44.54,57.13,51.4,41.42,31.22,34.76,54.01,38.79,47.59,49.1,27.66,41.03,36.73,48.65,28.12,46.62,35.57,32.98,35,26.07,23.77,39.73,40.57,31.65,31.21,36.32,20.45,21.93,26.02,27.34,23.49,46.94,30.5,33.8,24.23,21.4,27.94,32.24,40.57,25.07,19.42,22.39,18.42,46.96,23.72,26.41,26.97,36.76,40.32,35.02,29.47,30.2,31,38.11,38.18,36.31,21.03,30.86,36.07,28.66,29.08,37.28,15.28,24.17,22.31,30.17,25.53,19.85,35.37,44.6,17.23,13.47,26.33,35.02,32.09,24.81,19.33,28.77,24.26,31.98,25.73,24.86,16.28,34.51,15.23,39.72,40.8,26.06,35.76,34.76,16.13,44.04,18.03,19.65,32.62,35.59,39.43,14.18,35.24,40.13,41.82,35.45,36.07,43.67,24.61,20.9,21.9,18.79,27.61,27.21,26.61,29.77,20.59,27.53,13.82,33.2,25,33.1,36.65,18.63,14.87,22.2,36.81,25.53,24.62,26.25,18.21,28.08,19.42,29.79,32.8,35.99,28.32,27.79,35.88,29.06,36.28,14.1,36.63,37.49,26.9,18.58,38.48,24.48,18.95,33.55,14.24,29.04,32.51,25.63,22.22,19,32.73,15.16,13.9,27.2,32.01,29.27,33,13.74,20.42,27.32,18.23,35.35,28.48,9.08,24.62,20.12,35.26,19.92,31.02,16.49,12.16,30.7,31.22,34.65,13.13,27.51,33.2,31.57,14.1,33.42,17.44,10.12,24.42,9.82,23.39,30.93,15.03,21.67,31.09,33.29,22.61,26.89,23.48,8.38,27.81,32.35,23.84]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def</a:t>
            </a:r>
            <a:r>
              <a:rPr lang="en-US" altLang="ko-KR" sz="1200" dirty="0"/>
              <a:t> covariance(x, y):</a:t>
            </a:r>
          </a:p>
          <a:p>
            <a:pPr marL="0" indent="0">
              <a:buNone/>
            </a:pPr>
            <a:r>
              <a:rPr lang="en-US" altLang="ko-KR" sz="1200" dirty="0"/>
              <a:t>    n =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(x)</a:t>
            </a:r>
          </a:p>
          <a:p>
            <a:pPr marL="0" indent="0">
              <a:buNone/>
            </a:pPr>
            <a:r>
              <a:rPr lang="en-US" altLang="ko-KR" sz="1200" dirty="0"/>
              <a:t>    return dot(</a:t>
            </a:r>
            <a:r>
              <a:rPr lang="en-US" altLang="ko-KR" sz="1200" dirty="0" err="1"/>
              <a:t>de_mean</a:t>
            </a:r>
            <a:r>
              <a:rPr lang="en-US" altLang="ko-KR" sz="1200" dirty="0"/>
              <a:t>(x), </a:t>
            </a:r>
            <a:r>
              <a:rPr lang="en-US" altLang="ko-KR" sz="1200" dirty="0" err="1"/>
              <a:t>de_mean</a:t>
            </a:r>
            <a:r>
              <a:rPr lang="en-US" altLang="ko-KR" sz="1200" dirty="0"/>
              <a:t>(y)) / (n - 1)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covariance(</a:t>
            </a:r>
            <a:r>
              <a:rPr lang="en-US" altLang="ko-KR" sz="1200" dirty="0" err="1"/>
              <a:t>num_friends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daily_minutes</a:t>
            </a:r>
            <a:r>
              <a:rPr lang="en-US" altLang="ko-KR" sz="1200" dirty="0"/>
              <a:t>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np.cov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num_friends,daily_minutes</a:t>
            </a:r>
            <a:r>
              <a:rPr lang="en-US" altLang="ko-KR" sz="1200" dirty="0"/>
              <a:t>)</a:t>
            </a:r>
          </a:p>
        </p:txBody>
      </p:sp>
      <p:pic>
        <p:nvPicPr>
          <p:cNvPr id="22" name="오디오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7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5"/>
    </mc:Choice>
    <mc:Fallback xmlns="">
      <p:transition spd="slow" advTm="45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상관관계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Correlation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086095"/>
            <a:ext cx="10515600" cy="3722914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 err="1"/>
              <a:t>def</a:t>
            </a:r>
            <a:r>
              <a:rPr lang="en-US" altLang="ko-KR" sz="1600" dirty="0"/>
              <a:t> correlation(x, y):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stdev_x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standard_deviation</a:t>
            </a:r>
            <a:r>
              <a:rPr lang="en-US" altLang="ko-KR" sz="1600" dirty="0"/>
              <a:t>(x)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stdev_y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standard_deviation</a:t>
            </a:r>
            <a:r>
              <a:rPr lang="en-US" altLang="ko-KR" sz="1600" dirty="0"/>
              <a:t>(y)</a:t>
            </a:r>
          </a:p>
          <a:p>
            <a:pPr marL="0" indent="0">
              <a:buNone/>
            </a:pPr>
            <a:r>
              <a:rPr lang="en-US" altLang="ko-KR" sz="1600" dirty="0"/>
              <a:t>    if </a:t>
            </a:r>
            <a:r>
              <a:rPr lang="en-US" altLang="ko-KR" sz="1600" dirty="0" err="1"/>
              <a:t>stdev_x</a:t>
            </a:r>
            <a:r>
              <a:rPr lang="en-US" altLang="ko-KR" sz="1600" dirty="0"/>
              <a:t> &gt; 0 and </a:t>
            </a:r>
            <a:r>
              <a:rPr lang="en-US" altLang="ko-KR" sz="1600" dirty="0" err="1"/>
              <a:t>stdev_y</a:t>
            </a:r>
            <a:r>
              <a:rPr lang="en-US" altLang="ko-KR" sz="1600" dirty="0"/>
              <a:t> &gt; 0:</a:t>
            </a:r>
          </a:p>
          <a:p>
            <a:pPr marL="0" indent="0">
              <a:buNone/>
            </a:pPr>
            <a:r>
              <a:rPr lang="en-US" altLang="ko-KR" sz="1600" dirty="0"/>
              <a:t>        return covariance(x, y) / </a:t>
            </a:r>
            <a:r>
              <a:rPr lang="en-US" altLang="ko-KR" sz="1600" dirty="0" err="1"/>
              <a:t>stdev_x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stdev_y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else:</a:t>
            </a:r>
          </a:p>
          <a:p>
            <a:pPr marL="0" indent="0">
              <a:buNone/>
            </a:pPr>
            <a:r>
              <a:rPr lang="en-US" altLang="ko-KR" sz="1600" dirty="0"/>
              <a:t>        return 0 # if no variation, correlation is zero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</a:p>
          <a:p>
            <a:pPr marL="0" indent="0">
              <a:buNone/>
            </a:pPr>
            <a:r>
              <a:rPr lang="en-US" altLang="ko-KR" sz="1600" dirty="0"/>
              <a:t>correlation(</a:t>
            </a:r>
            <a:r>
              <a:rPr lang="en-US" altLang="ko-KR" sz="1600" dirty="0" err="1"/>
              <a:t>num_friends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daily_minutes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np.corrcoef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num_friends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daily_minutes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plt.plot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num_friends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daily_minutes</a:t>
            </a:r>
            <a:r>
              <a:rPr lang="en-US" altLang="ko-KR" sz="1600" dirty="0"/>
              <a:t>, '</a:t>
            </a:r>
            <a:r>
              <a:rPr lang="en-US" altLang="ko-KR" sz="1600" dirty="0" err="1"/>
              <a:t>ro</a:t>
            </a:r>
            <a:r>
              <a:rPr lang="en-US" altLang="ko-KR" sz="1600" dirty="0"/>
              <a:t>')</a:t>
            </a:r>
          </a:p>
          <a:p>
            <a:pPr marL="0" indent="0">
              <a:buNone/>
            </a:pPr>
            <a:r>
              <a:rPr lang="en-US" altLang="ko-KR" sz="1600" dirty="0" err="1"/>
              <a:t>plt.axis</a:t>
            </a:r>
            <a:r>
              <a:rPr lang="en-US" altLang="ko-KR" sz="1600" dirty="0"/>
              <a:t>([0,max(</a:t>
            </a:r>
            <a:r>
              <a:rPr lang="en-US" altLang="ko-KR" sz="1600" dirty="0" err="1"/>
              <a:t>num_friends</a:t>
            </a:r>
            <a:r>
              <a:rPr lang="en-US" altLang="ko-KR" sz="1600" dirty="0"/>
              <a:t>)+10,0,max(</a:t>
            </a:r>
            <a:r>
              <a:rPr lang="en-US" altLang="ko-KR" sz="1600" dirty="0" err="1"/>
              <a:t>daily_minutes</a:t>
            </a:r>
            <a:r>
              <a:rPr lang="en-US" altLang="ko-KR" sz="1600" dirty="0"/>
              <a:t>) +10 ])</a:t>
            </a:r>
          </a:p>
          <a:p>
            <a:pPr marL="0" indent="0">
              <a:buNone/>
            </a:pP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199" y="1380029"/>
            <a:ext cx="10689771" cy="1934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공분산의 절대값이 크다고 상관관계가 더 크다고 판단하기 어렵습니다</a:t>
            </a:r>
            <a:endParaRPr lang="en-US" altLang="ko-KR" sz="1800" dirty="0"/>
          </a:p>
          <a:p>
            <a:r>
              <a:rPr lang="ko-KR" altLang="en-US" sz="1800" dirty="0"/>
              <a:t>상관관계</a:t>
            </a:r>
            <a:r>
              <a:rPr lang="en-US" altLang="ko-KR" sz="1800" dirty="0"/>
              <a:t>(correlation)</a:t>
            </a:r>
            <a:r>
              <a:rPr lang="ko-KR" altLang="en-US" sz="1800" dirty="0"/>
              <a:t>는 공분산에서 각각의 표준편차를 나눠줍니다</a:t>
            </a:r>
            <a:endParaRPr lang="en-US" altLang="ko-KR" sz="1800" dirty="0"/>
          </a:p>
          <a:p>
            <a:r>
              <a:rPr lang="ko-KR" altLang="en-US" sz="1800" dirty="0"/>
              <a:t>상관관계는 단위가 없으며 항상 </a:t>
            </a:r>
            <a:r>
              <a:rPr lang="en-US" altLang="ko-KR" sz="1800" dirty="0"/>
              <a:t>-1 ~ 1 </a:t>
            </a:r>
            <a:r>
              <a:rPr lang="ko-KR" altLang="en-US" sz="1800" dirty="0"/>
              <a:t>사이의 값을 가집니다</a:t>
            </a:r>
            <a:endParaRPr lang="en-US" altLang="ko-KR" sz="1800" dirty="0"/>
          </a:p>
          <a:p>
            <a:pPr marL="261938" indent="0">
              <a:buNone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It’s hard to say what counts as a “large” covariance.</a:t>
            </a:r>
          </a:p>
          <a:p>
            <a:pPr marL="261938" indent="0">
              <a:buNone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it’s more common to look at the </a:t>
            </a:r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</a:rPr>
              <a:t>correlation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which divides out the standard deviations of both variables. </a:t>
            </a:r>
          </a:p>
          <a:p>
            <a:pPr marL="261938" indent="0">
              <a:buNone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The correlation is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unitless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and always lies between -1 (perfect anti-correlation) and 1 (perfect correlation).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66" y="3910133"/>
            <a:ext cx="3739732" cy="2520254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29"/>
    </mc:Choice>
    <mc:Fallback xmlns="">
      <p:transition spd="slow" advTm="42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5573"/>
            <a:ext cx="11353800" cy="1090811"/>
          </a:xfrm>
        </p:spPr>
        <p:txBody>
          <a:bodyPr>
            <a:noAutofit/>
          </a:bodyPr>
          <a:lstStyle/>
          <a:p>
            <a:r>
              <a:rPr lang="ko-KR" altLang="en-US" sz="3200" dirty="0" err="1"/>
              <a:t>이상치를</a:t>
            </a:r>
            <a:r>
              <a:rPr lang="ko-KR" altLang="en-US" sz="3200" dirty="0"/>
              <a:t> 제거하면 더 강력한 상관관계를 볼 수 있습니다</a:t>
            </a:r>
            <a:br>
              <a:rPr lang="en-US" altLang="ko-KR" sz="3200" dirty="0"/>
            </a:b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Without the outlier, there is a much stronger correlation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184071"/>
            <a:ext cx="10515600" cy="3625086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outlier = </a:t>
            </a:r>
            <a:r>
              <a:rPr lang="en-US" altLang="ko-KR" sz="1800" dirty="0" err="1"/>
              <a:t>num_friends.index</a:t>
            </a:r>
            <a:r>
              <a:rPr lang="en-US" altLang="ko-KR" sz="1800" dirty="0"/>
              <a:t>(100) # index of outlier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num_friends_good</a:t>
            </a:r>
            <a:r>
              <a:rPr lang="en-US" altLang="ko-KR" sz="1800" dirty="0"/>
              <a:t> = [x </a:t>
            </a:r>
          </a:p>
          <a:p>
            <a:pPr marL="0" indent="0">
              <a:buNone/>
            </a:pPr>
            <a:r>
              <a:rPr lang="en-US" altLang="ko-KR" sz="1800" dirty="0"/>
              <a:t>                    for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, x in enumerate(</a:t>
            </a:r>
            <a:r>
              <a:rPr lang="en-US" altLang="ko-KR" sz="1800" dirty="0" err="1"/>
              <a:t>num_friends</a:t>
            </a:r>
            <a:r>
              <a:rPr lang="en-US" altLang="ko-KR" sz="1800" dirty="0"/>
              <a:t>) </a:t>
            </a:r>
          </a:p>
          <a:p>
            <a:pPr marL="0" indent="0">
              <a:buNone/>
            </a:pPr>
            <a:r>
              <a:rPr lang="en-US" altLang="ko-KR" sz="1800" dirty="0"/>
              <a:t>                    if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!= outlier]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daily_minutes_good</a:t>
            </a:r>
            <a:r>
              <a:rPr lang="en-US" altLang="ko-KR" sz="1800" dirty="0"/>
              <a:t> = [x </a:t>
            </a:r>
          </a:p>
          <a:p>
            <a:pPr marL="0" indent="0">
              <a:buNone/>
            </a:pPr>
            <a:r>
              <a:rPr lang="en-US" altLang="ko-KR" sz="1800" dirty="0"/>
              <a:t>                      for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, x in enumerate(</a:t>
            </a:r>
            <a:r>
              <a:rPr lang="en-US" altLang="ko-KR" sz="1800" dirty="0" err="1"/>
              <a:t>daily_minutes</a:t>
            </a:r>
            <a:r>
              <a:rPr lang="en-US" altLang="ko-KR" sz="1800" dirty="0"/>
              <a:t>) </a:t>
            </a:r>
          </a:p>
          <a:p>
            <a:pPr marL="0" indent="0">
              <a:buNone/>
            </a:pPr>
            <a:r>
              <a:rPr lang="en-US" altLang="ko-KR" sz="1800" dirty="0"/>
              <a:t>                      if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!= outlier]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plt.plot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num_friends_good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daily_minutes_good</a:t>
            </a:r>
            <a:r>
              <a:rPr lang="en-US" altLang="ko-KR" sz="1800" dirty="0"/>
              <a:t>, '</a:t>
            </a:r>
            <a:r>
              <a:rPr lang="en-US" altLang="ko-KR" sz="1800" dirty="0" err="1"/>
              <a:t>ro</a:t>
            </a:r>
            <a:r>
              <a:rPr lang="en-US" altLang="ko-KR" sz="1800" dirty="0"/>
              <a:t>')</a:t>
            </a:r>
          </a:p>
          <a:p>
            <a:pPr marL="0" indent="0">
              <a:buNone/>
            </a:pPr>
            <a:r>
              <a:rPr lang="en-US" altLang="ko-KR" sz="1800" dirty="0" err="1"/>
              <a:t>plt.axis</a:t>
            </a:r>
            <a:r>
              <a:rPr lang="en-US" altLang="ko-KR" sz="1800" dirty="0"/>
              <a:t>([0,max(</a:t>
            </a:r>
            <a:r>
              <a:rPr lang="en-US" altLang="ko-KR" sz="1800" dirty="0" err="1"/>
              <a:t>num_friends_good</a:t>
            </a:r>
            <a:r>
              <a:rPr lang="en-US" altLang="ko-KR" sz="1800" dirty="0"/>
              <a:t>)+10,0,max(</a:t>
            </a:r>
            <a:r>
              <a:rPr lang="en-US" altLang="ko-KR" sz="1800" dirty="0" err="1"/>
              <a:t>daily_minutes_good</a:t>
            </a:r>
            <a:r>
              <a:rPr lang="en-US" altLang="ko-KR" sz="1800" dirty="0"/>
              <a:t>) +10 ])</a:t>
            </a:r>
          </a:p>
          <a:p>
            <a:pPr marL="0" indent="0">
              <a:buNone/>
            </a:pPr>
            <a:r>
              <a:rPr lang="en-US" altLang="ko-KR" sz="1800" dirty="0" err="1"/>
              <a:t>plt.show</a:t>
            </a:r>
            <a:r>
              <a:rPr lang="en-US" altLang="ko-KR" sz="1800" dirty="0"/>
              <a:t>()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453242"/>
            <a:ext cx="10515600" cy="1681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이상치를</a:t>
            </a:r>
            <a:r>
              <a:rPr lang="ko-KR" altLang="en-US" sz="2000" dirty="0"/>
              <a:t> 제거하면 더 강력한 상관관계를 볼 수 있습니다</a:t>
            </a:r>
            <a:endParaRPr lang="en-US" altLang="ko-KR" sz="2000" dirty="0"/>
          </a:p>
          <a:p>
            <a:r>
              <a:rPr lang="ko-KR" altLang="en-US" sz="2000" dirty="0"/>
              <a:t>예를 들어</a:t>
            </a:r>
            <a:r>
              <a:rPr lang="en-US" altLang="ko-KR" sz="2000" dirty="0"/>
              <a:t>, 100</a:t>
            </a:r>
            <a:r>
              <a:rPr lang="ko-KR" altLang="en-US" sz="2000" dirty="0"/>
              <a:t>명의 친구가 있지만 하루에 </a:t>
            </a:r>
            <a:r>
              <a:rPr lang="en-US" altLang="ko-KR" sz="2000" dirty="0"/>
              <a:t>1</a:t>
            </a:r>
            <a:r>
              <a:rPr lang="ko-KR" altLang="en-US" sz="2000" dirty="0"/>
              <a:t>분만 사이트를 이용하는 사용자는 이상치 입니다</a:t>
            </a:r>
            <a:endParaRPr lang="en-US" altLang="ko-KR" sz="2000" dirty="0"/>
          </a:p>
          <a:p>
            <a:pPr marL="261938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The person with 100 friends (who spends only one minute per day on the site) is a huge outlier, and correlation can be very sensitive to outliers. </a:t>
            </a:r>
          </a:p>
          <a:p>
            <a:pPr marL="261938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Without the outlier, there is a much stronger correlation.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70"/>
    </mc:Choice>
    <mc:Fallback xmlns="">
      <p:transition spd="slow" advTm="19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더</a:t>
            </a:r>
            <a:r>
              <a:rPr lang="en-US" altLang="ko-KR" dirty="0"/>
              <a:t> </a:t>
            </a:r>
            <a:r>
              <a:rPr lang="ko-KR" altLang="en-US" dirty="0"/>
              <a:t>공부해 보고 싶다면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For Further Exploration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678488"/>
            <a:ext cx="10342945" cy="467786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 err="1"/>
              <a:t>Scipy</a:t>
            </a:r>
            <a:r>
              <a:rPr lang="en-US" altLang="ko-KR" sz="2400" dirty="0"/>
              <a:t>, pandas, </a:t>
            </a:r>
            <a:r>
              <a:rPr lang="en-US" altLang="ko-KR" sz="2400" dirty="0" err="1"/>
              <a:t>StatsModels</a:t>
            </a:r>
            <a:r>
              <a:rPr lang="ko-KR" altLang="en-US" sz="2400" dirty="0"/>
              <a:t>등</a:t>
            </a:r>
            <a:r>
              <a:rPr lang="en-US" altLang="ko-KR" sz="2400" dirty="0"/>
              <a:t> </a:t>
            </a:r>
            <a:r>
              <a:rPr lang="ko-KR" altLang="en-US" sz="2400" dirty="0"/>
              <a:t>다양한</a:t>
            </a:r>
            <a:r>
              <a:rPr lang="en-US" altLang="ko-KR" sz="2400" dirty="0"/>
              <a:t> </a:t>
            </a:r>
            <a:r>
              <a:rPr lang="ko-KR" altLang="en-US" sz="2400" dirty="0"/>
              <a:t>통계 관련 함수를 제공합니다</a:t>
            </a:r>
            <a:endParaRPr lang="en-US" altLang="ko-KR" sz="2400" dirty="0"/>
          </a:p>
          <a:p>
            <a:pPr marL="266700" indent="0">
              <a:lnSpc>
                <a:spcPct val="110000"/>
              </a:lnSpc>
              <a:buNone/>
            </a:pP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pandas, and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</a:rPr>
              <a:t>StatsModels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 all come with a wide variety of statistical functions. </a:t>
            </a:r>
          </a:p>
          <a:p>
            <a:pPr marL="414337" lvl="1" indent="0">
              <a:lnSpc>
                <a:spcPct val="110000"/>
              </a:lnSpc>
              <a:buNone/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/>
              <a:t>통계학은 중요합니다</a:t>
            </a:r>
            <a:endParaRPr lang="en-US" altLang="ko-KR" sz="2400" dirty="0"/>
          </a:p>
          <a:p>
            <a:pPr marL="266700" indent="0">
              <a:lnSpc>
                <a:spcPct val="110000"/>
              </a:lnSpc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Statistics is important. (Or maybe statistics are important?) </a:t>
            </a:r>
          </a:p>
          <a:p>
            <a:pPr marL="271463" lvl="1" indent="-271463">
              <a:lnSpc>
                <a:spcPct val="110000"/>
              </a:lnSpc>
              <a:buClr>
                <a:srgbClr val="C00000"/>
              </a:buClr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271463" lvl="1" indent="-271463">
              <a:lnSpc>
                <a:spcPct val="110000"/>
              </a:lnSpc>
              <a:buClr>
                <a:srgbClr val="C00000"/>
              </a:buClr>
            </a:pPr>
            <a:r>
              <a:rPr lang="ko-KR" altLang="en-US" dirty="0"/>
              <a:t>좋은</a:t>
            </a:r>
            <a:r>
              <a:rPr lang="en-US" altLang="ko-KR" dirty="0"/>
              <a:t> </a:t>
            </a:r>
            <a:r>
              <a:rPr lang="ko-KR" altLang="en-US" dirty="0"/>
              <a:t>과학자가 되려면 통계학 교과서 하나쯤은 읽어 보는 것이 좋습니다</a:t>
            </a:r>
            <a:endParaRPr lang="en-US" altLang="ko-KR" dirty="0"/>
          </a:p>
          <a:p>
            <a:pPr marL="266700" lvl="1" indent="0">
              <a:lnSpc>
                <a:spcPct val="110000"/>
              </a:lnSpc>
              <a:buClr>
                <a:srgbClr val="C00000"/>
              </a:buClr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If you want to be a good data scientist it would be a good idea to read a statistics textbook. Many are freely available online.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7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(Lab6)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0456" y="1366385"/>
            <a:ext cx="11591544" cy="5077647"/>
          </a:xfrm>
        </p:spPr>
        <p:txBody>
          <a:bodyPr>
            <a:noAutofit/>
          </a:bodyPr>
          <a:lstStyle/>
          <a:p>
            <a:pPr marL="363538" indent="-363538">
              <a:buFont typeface="+mj-lt"/>
              <a:buAutoNum type="arabicPeriod"/>
            </a:pPr>
            <a:r>
              <a:rPr lang="ko-KR" altLang="en-US" sz="1800" dirty="0"/>
              <a:t>앞에 제시된 통계</a:t>
            </a:r>
            <a:r>
              <a:rPr lang="en-US" altLang="ko-KR" sz="1800" dirty="0"/>
              <a:t> </a:t>
            </a:r>
            <a:r>
              <a:rPr lang="ko-KR" altLang="en-US" sz="1800" dirty="0"/>
              <a:t>예제를 모두 코딩해서 실행해 보고 다양하게 변형해 보세요</a:t>
            </a:r>
            <a:r>
              <a:rPr lang="en-US" altLang="ko-KR" sz="1800" dirty="0"/>
              <a:t>.</a:t>
            </a:r>
          </a:p>
          <a:p>
            <a:pPr marL="363538" indent="-363538">
              <a:buFont typeface="+mj-lt"/>
              <a:buAutoNum type="arabicPeriod"/>
            </a:pPr>
            <a:r>
              <a:rPr lang="ko-KR" altLang="en-US" sz="1800" dirty="0"/>
              <a:t>이러닝에 올려드린</a:t>
            </a:r>
            <a:r>
              <a:rPr lang="en-US" altLang="ko-KR" sz="1800" dirty="0"/>
              <a:t> </a:t>
            </a:r>
            <a:r>
              <a:rPr lang="en-US" altLang="ko-KR" sz="1800" u="sng" dirty="0">
                <a:solidFill>
                  <a:srgbClr val="FF0000"/>
                </a:solidFill>
              </a:rPr>
              <a:t>height-weight.csv</a:t>
            </a:r>
            <a:r>
              <a:rPr lang="en-US" altLang="ko-KR" sz="1800" dirty="0"/>
              <a:t> </a:t>
            </a:r>
            <a:r>
              <a:rPr lang="ko-KR" altLang="en-US" sz="1800" dirty="0"/>
              <a:t>데이터</a:t>
            </a:r>
            <a:r>
              <a:rPr lang="en-US" altLang="ko-KR" sz="1800" dirty="0"/>
              <a:t>(</a:t>
            </a:r>
            <a:r>
              <a:rPr lang="ko-KR" altLang="en-US" sz="1800" dirty="0"/>
              <a:t>남성 데이터 </a:t>
            </a:r>
            <a:r>
              <a:rPr lang="en-US" altLang="ko-KR" sz="1800" dirty="0"/>
              <a:t>5000</a:t>
            </a:r>
            <a:r>
              <a:rPr lang="ko-KR" altLang="en-US" sz="1800" dirty="0"/>
              <a:t>개</a:t>
            </a:r>
            <a:r>
              <a:rPr lang="en-US" altLang="ko-KR" sz="1800" dirty="0"/>
              <a:t>, </a:t>
            </a:r>
            <a:r>
              <a:rPr lang="ko-KR" altLang="en-US" sz="1800" dirty="0"/>
              <a:t>여성 데이터 </a:t>
            </a:r>
            <a:r>
              <a:rPr lang="en-US" altLang="ko-KR" sz="1800" dirty="0"/>
              <a:t>5000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  <a:r>
              <a:rPr lang="ko-KR" altLang="en-US" sz="1800" dirty="0"/>
              <a:t>에</a:t>
            </a:r>
            <a:r>
              <a:rPr lang="en-US" altLang="ko-KR" sz="1800" dirty="0"/>
              <a:t> </a:t>
            </a:r>
            <a:r>
              <a:rPr lang="ko-KR" altLang="en-US" sz="1800" dirty="0"/>
              <a:t>대하여 원 데이터를 시각화 해보고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u="sng" dirty="0"/>
              <a:t>남성의 키와 몸무게</a:t>
            </a:r>
            <a:r>
              <a:rPr lang="en-US" altLang="ko-KR" sz="1800" u="sng" dirty="0"/>
              <a:t>, </a:t>
            </a:r>
            <a:r>
              <a:rPr lang="ko-KR" altLang="en-US" sz="1800" u="sng" dirty="0"/>
              <a:t>여성의 키와 몸무게의 </a:t>
            </a:r>
            <a:r>
              <a:rPr lang="en-US" altLang="ko-KR" sz="1800" u="sng" dirty="0" err="1"/>
              <a:t>4</a:t>
            </a:r>
            <a:r>
              <a:rPr lang="ko-KR" altLang="en-US" sz="1800" u="sng" dirty="0"/>
              <a:t>가지 데이터에 대하여</a:t>
            </a:r>
            <a:r>
              <a:rPr lang="en-US" altLang="ko-KR" sz="1800" dirty="0"/>
              <a:t>, </a:t>
            </a:r>
            <a:r>
              <a:rPr lang="ko-KR" altLang="en-US" sz="1800" dirty="0"/>
              <a:t>아래 통계치 데이터들을 계산해 보세요 </a:t>
            </a:r>
            <a:r>
              <a:rPr lang="en-US" altLang="ko-KR" sz="1800" dirty="0"/>
              <a:t>(</a:t>
            </a:r>
            <a:r>
              <a:rPr lang="ko-KR" altLang="en-US" sz="1800" u="sng" dirty="0"/>
              <a:t>키 단위</a:t>
            </a:r>
            <a:r>
              <a:rPr lang="en-US" altLang="ko-KR" sz="1800" u="sng" dirty="0"/>
              <a:t>:</a:t>
            </a:r>
            <a:r>
              <a:rPr lang="ko-KR" altLang="en-US" sz="1800" u="sng" dirty="0"/>
              <a:t> </a:t>
            </a:r>
            <a:r>
              <a:rPr lang="en-US" altLang="ko-KR" sz="1800" u="sng" dirty="0"/>
              <a:t>inch,</a:t>
            </a:r>
            <a:r>
              <a:rPr lang="ko-KR" altLang="en-US" sz="1800" u="sng" dirty="0"/>
              <a:t> 몸무게 단위</a:t>
            </a:r>
            <a:r>
              <a:rPr lang="en-US" altLang="ko-KR" sz="1800" u="sng" dirty="0"/>
              <a:t>:</a:t>
            </a:r>
            <a:r>
              <a:rPr lang="ko-KR" altLang="en-US" sz="1800" u="sng" dirty="0"/>
              <a:t> </a:t>
            </a:r>
            <a:r>
              <a:rPr lang="en-US" altLang="ko-KR" sz="1800" u="sng" dirty="0" err="1"/>
              <a:t>lb</a:t>
            </a:r>
            <a:r>
              <a:rPr lang="en-US" altLang="ko-KR" sz="1800" u="sng" dirty="0"/>
              <a:t>, pound</a:t>
            </a:r>
            <a:r>
              <a:rPr lang="en-US" altLang="ko-KR" sz="1800" dirty="0"/>
              <a:t>)</a:t>
            </a:r>
          </a:p>
          <a:p>
            <a:pPr marL="363538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For the height-weight.csv data uploaded in this e-learning, please plot and statistical data.</a:t>
            </a:r>
          </a:p>
          <a:p>
            <a:pPr marL="711200" lvl="1" indent="-347663">
              <a:buFont typeface="+mj-lt"/>
              <a:buAutoNum type="arabicParenR"/>
            </a:pPr>
            <a:r>
              <a:rPr lang="ko-KR" altLang="en-US" sz="1600" dirty="0"/>
              <a:t>원 데이터 시각화 </a:t>
            </a:r>
            <a:r>
              <a:rPr lang="en-US" altLang="ko-KR" sz="1600" dirty="0"/>
              <a:t>original data plotting (</a:t>
            </a:r>
            <a:r>
              <a:rPr lang="ko-KR" altLang="en-US" sz="1600" dirty="0"/>
              <a:t>단</a:t>
            </a:r>
            <a:r>
              <a:rPr lang="en-US" altLang="ko-KR" sz="1600" dirty="0"/>
              <a:t>, </a:t>
            </a:r>
            <a:r>
              <a:rPr lang="ko-KR" altLang="en-US" sz="1600" dirty="0"/>
              <a:t>남자와 여자의 데이터를 다른 색상으로 레전드와 함께 </a:t>
            </a:r>
            <a:r>
              <a:rPr lang="ko-KR" altLang="en-US" sz="1600" dirty="0" err="1"/>
              <a:t>플로팅</a:t>
            </a:r>
            <a:r>
              <a:rPr lang="en-US" altLang="ko-KR" sz="1600" dirty="0"/>
              <a:t>)</a:t>
            </a:r>
          </a:p>
          <a:p>
            <a:pPr marL="711200" lvl="1" indent="-347663">
              <a:buFont typeface="+mj-lt"/>
              <a:buAutoNum type="arabicParenR"/>
            </a:pPr>
            <a:r>
              <a:rPr lang="ko-KR" altLang="en-US" sz="1600" dirty="0"/>
              <a:t>평균</a:t>
            </a:r>
            <a:r>
              <a:rPr lang="en-US" altLang="ko-KR" sz="1600" dirty="0"/>
              <a:t> mean</a:t>
            </a:r>
          </a:p>
          <a:p>
            <a:pPr marL="711200" lvl="1" indent="-347663">
              <a:buFont typeface="+mj-lt"/>
              <a:buAutoNum type="arabicParenR"/>
            </a:pPr>
            <a:r>
              <a:rPr lang="ko-KR" altLang="en-US" sz="1600" dirty="0"/>
              <a:t>중앙값 </a:t>
            </a:r>
            <a:r>
              <a:rPr lang="en-US" altLang="ko-KR" sz="1600" dirty="0"/>
              <a:t>median</a:t>
            </a:r>
          </a:p>
          <a:p>
            <a:pPr marL="711200" lvl="1" indent="-347663">
              <a:buFont typeface="+mj-lt"/>
              <a:buAutoNum type="arabicParenR"/>
            </a:pPr>
            <a:r>
              <a:rPr lang="ko-KR" altLang="en-US" sz="1600" dirty="0"/>
              <a:t>분위 </a:t>
            </a:r>
            <a:r>
              <a:rPr lang="en-US" altLang="ko-KR" sz="1600" dirty="0"/>
              <a:t>quantile</a:t>
            </a:r>
          </a:p>
          <a:p>
            <a:pPr marL="711200" lvl="1" indent="-347663">
              <a:buFont typeface="+mj-lt"/>
              <a:buAutoNum type="arabicParenR"/>
            </a:pPr>
            <a:r>
              <a:rPr lang="ko-KR" altLang="en-US" sz="1600" dirty="0" err="1"/>
              <a:t>최빈값</a:t>
            </a:r>
            <a:r>
              <a:rPr lang="ko-KR" altLang="en-US" sz="1600" dirty="0"/>
              <a:t> </a:t>
            </a:r>
            <a:r>
              <a:rPr lang="en-US" altLang="ko-KR" sz="1600" dirty="0"/>
              <a:t>mode (</a:t>
            </a:r>
            <a:r>
              <a:rPr lang="ko-KR" altLang="en-US" sz="1600" u="sng" dirty="0"/>
              <a:t>키와 몸무게 값을 </a:t>
            </a:r>
            <a:r>
              <a:rPr lang="en-US" altLang="ko-KR" sz="1600" u="sng" dirty="0"/>
              <a:t>integer </a:t>
            </a:r>
            <a:r>
              <a:rPr lang="ko-KR" altLang="en-US" sz="1600" u="sng" dirty="0"/>
              <a:t>형으로 바꿔서 계산해보세요</a:t>
            </a:r>
            <a:r>
              <a:rPr lang="en-US" altLang="ko-KR" sz="1600" u="sng" dirty="0"/>
              <a:t>!</a:t>
            </a:r>
            <a:r>
              <a:rPr lang="en-US" altLang="ko-KR" sz="1600" dirty="0"/>
              <a:t>)</a:t>
            </a:r>
          </a:p>
          <a:p>
            <a:pPr marL="711200" lvl="1" indent="-347663">
              <a:buFont typeface="+mj-lt"/>
              <a:buAutoNum type="arabicParenR"/>
            </a:pPr>
            <a:r>
              <a:rPr lang="ko-KR" altLang="en-US" sz="1600" dirty="0"/>
              <a:t>산포도 </a:t>
            </a:r>
            <a:r>
              <a:rPr lang="en-US" altLang="ko-KR" sz="1600" dirty="0"/>
              <a:t>data range</a:t>
            </a:r>
          </a:p>
          <a:p>
            <a:pPr marL="711200" lvl="1" indent="-347663">
              <a:buFont typeface="+mj-lt"/>
              <a:buAutoNum type="arabicParenR"/>
            </a:pPr>
            <a:r>
              <a:rPr lang="ko-KR" altLang="en-US" sz="1600" dirty="0"/>
              <a:t>분산</a:t>
            </a:r>
            <a:r>
              <a:rPr lang="en-US" altLang="ko-KR" sz="1600" dirty="0"/>
              <a:t> variance</a:t>
            </a:r>
          </a:p>
          <a:p>
            <a:pPr marL="711200" lvl="1" indent="-347663">
              <a:buFont typeface="+mj-lt"/>
              <a:buAutoNum type="arabicParenR"/>
            </a:pPr>
            <a:r>
              <a:rPr lang="ko-KR" altLang="en-US" sz="1600" dirty="0"/>
              <a:t>표준편차 </a:t>
            </a:r>
            <a:r>
              <a:rPr lang="en-US" altLang="ko-KR" sz="1600" dirty="0"/>
              <a:t>standard deviation</a:t>
            </a:r>
          </a:p>
          <a:p>
            <a:pPr marL="711200" lvl="1" indent="-347663">
              <a:buFont typeface="+mj-lt"/>
              <a:buAutoNum type="arabicParenR"/>
            </a:pPr>
            <a:r>
              <a:rPr lang="ko-KR" altLang="en-US" sz="1600" dirty="0"/>
              <a:t>공분산</a:t>
            </a:r>
            <a:r>
              <a:rPr lang="en-US" altLang="ko-KR" sz="1600" dirty="0"/>
              <a:t> covariance</a:t>
            </a:r>
          </a:p>
          <a:p>
            <a:pPr marL="711200" lvl="1" indent="-347663">
              <a:buFont typeface="+mj-lt"/>
              <a:buAutoNum type="arabicParenR"/>
            </a:pPr>
            <a:r>
              <a:rPr lang="ko-KR" altLang="en-US" sz="1600" dirty="0"/>
              <a:t>상관관계 </a:t>
            </a:r>
            <a:r>
              <a:rPr lang="en-US" altLang="ko-KR" sz="1600" dirty="0"/>
              <a:t>correlation</a:t>
            </a:r>
          </a:p>
          <a:p>
            <a:pPr marL="412750" lvl="1" indent="0">
              <a:buClr>
                <a:srgbClr val="FF0066"/>
              </a:buClr>
              <a:buNone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28600" lvl="1">
              <a:buClr>
                <a:srgbClr val="FF3300"/>
              </a:buClr>
            </a:pPr>
            <a:r>
              <a:rPr lang="en-US" altLang="ko-KR" sz="1600" dirty="0"/>
              <a:t>(Online Submit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hlinkClick r:id="rId6"/>
              </a:rPr>
              <a:t>http://cyber.inu.ac.kr</a:t>
            </a:r>
            <a:r>
              <a:rPr lang="en-US" altLang="ko-KR" sz="1600" dirty="0"/>
              <a:t>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r>
              <a:rPr lang="ko-KR" altLang="en-US" sz="1600" dirty="0"/>
              <a:t>코드와</a:t>
            </a:r>
            <a:r>
              <a:rPr lang="en-US" altLang="ko-KR" sz="1600" dirty="0"/>
              <a:t> </a:t>
            </a:r>
            <a:r>
              <a:rPr lang="ko-KR" altLang="en-US" sz="1600" dirty="0"/>
              <a:t>실행결과 전체를 담은 하나의 </a:t>
            </a:r>
            <a:r>
              <a:rPr lang="en-US" altLang="ko-KR" sz="1600" dirty="0" err="1"/>
              <a:t>IPython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, lab6</a:t>
            </a:r>
            <a:r>
              <a:rPr lang="ko-KR" altLang="en-US" sz="1600" dirty="0"/>
              <a:t>성미영</a:t>
            </a:r>
            <a:r>
              <a:rPr lang="en-US" altLang="ko-KR" sz="1600" dirty="0"/>
              <a:t>.</a:t>
            </a:r>
            <a:r>
              <a:rPr lang="en-US" altLang="ko-KR" sz="1600" dirty="0" err="1"/>
              <a:t>ipynb</a:t>
            </a:r>
            <a:r>
              <a:rPr lang="en-US" altLang="ko-KR" sz="1600" dirty="0"/>
              <a:t>) </a:t>
            </a:r>
            <a:r>
              <a:rPr lang="ko-KR" altLang="en-US" sz="1600" dirty="0"/>
              <a:t>파일과 이를 </a:t>
            </a:r>
            <a:r>
              <a:rPr lang="en-US" altLang="ko-KR" sz="1600" dirty="0"/>
              <a:t>pdf</a:t>
            </a:r>
            <a:r>
              <a:rPr lang="ko-KR" altLang="en-US" sz="1600" dirty="0"/>
              <a:t>로 출력한</a:t>
            </a:r>
            <a:r>
              <a:rPr lang="en-US" altLang="ko-KR" sz="1600" dirty="0"/>
              <a:t> </a:t>
            </a:r>
            <a:r>
              <a:rPr lang="ko-KR" altLang="en-US" sz="1600" dirty="0"/>
              <a:t>파일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, lab6</a:t>
            </a:r>
            <a:r>
              <a:rPr lang="ko-KR" altLang="en-US" sz="1600" dirty="0"/>
              <a:t>성미영</a:t>
            </a:r>
            <a:r>
              <a:rPr lang="en-US" altLang="ko-KR" sz="1600" dirty="0"/>
              <a:t>.pdf)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제출</a:t>
            </a:r>
            <a:endParaRPr lang="en-US" altLang="ko-KR" sz="1600" dirty="0"/>
          </a:p>
          <a:p>
            <a:pPr lvl="1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Please submit one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IPython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eg.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lab6SungMeeYoung.ipynb) file containing the entire code and execution results and a pdf output file (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eg.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lab6SungMeeYoung.pdf)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AutoShape 2" descr="data:image/png;base64,iVBORw0KGgoAAAANSUhEUgAAAYgAAAEWCAYAAAB8LwAVAAAABHNCSVQICAgIfAhkiAAAAAlwSFlzAAALEgAACxIB0t1+/AAAADh0RVh0U29mdHdhcmUAbWF0cGxvdGxpYiB2ZXJzaW9uMy4xLjMsIGh0dHA6Ly9tYXRwbG90bGliLm9yZy+AADFEAAAgAElEQVR4nOydeXxU1d3wvycL2dhCEhbBSDAWVLRgiQpoonbcok2Vtk+NbbVBn/Ztg12sQ1v74kB526cGSx81tlWr0VqL7VOtRcUtj2xiFGhxd5BNFrE4CXtCIAnn/eN3z9w7k0kyCQmEcL6fz/nM3HvPXeYGzu/81qO01lgsFovFEk3CsX4Ai8VisfROrICwWCwWS0ysgLBYLBZLTKyAsFgsFktMrICwWCwWS0ysgLBYLBZLTKyA6GUopW5XSv0hzr6zlVJ/6ulnipfe8uxKqdFKKa2USurGa+5XSo3prut5rtur/oYWixcrILoZpdRHSilf1L5vKqVejed8rfUvtdY399SzRB0vVUq9H7Xv5Tb2/aSj+x3lZ79IKXXYGbj3KaXWKqXKunCfVgO0UmqJUirid2it+2utN3b2+kcTpdQFSqnXlFJ7lFI7lVIrlFIFzrGYgsgRpPnO9yVKqUal1Mme4z6l1EdR51ynlHpDKVWvlPrU+f5dpZRq47mWOPf5bNT+p539Fx35r4+47uNKqYej9hUppeqUUiO68159HSsgTmyWAqcrpXIAnBn3Z4H0qH2TgWXH7CnbZrvWuj8wEPgx8KBS6oxj/EzHBKXUQOBZ4F5gCDASmAMc7OSl6oFZ7dznR8DdwDxgODAM+D/AVKBfO9f9ELjBc50s4Hwg1Mnni4fvAcVKqUude6UCDwI/0lp/0gP367NYAXEMUEqdpJR6UikVUkptUkp9z3MsYqanlLpBKbXZmf3MijGz7qeU+qMzi35PKTXJOe8xIBd4xpllz4x+Dq31dmAjUOjsOgd4DxEc3n0JwOre9OxRv0NrrZ8GdgGtBITzzAudWfV6pdR/OvuvAG4Hvurc5y2l1C+AC4FKZ1+l09c7035EKXWfUuo559nfUEqd6rnfZY5Gs0cp9Vul1NJojSSKVKXUX5xr/cvMtJVSfqXUk1G/5V6l1H/HuMZnnHexQGvdorU+oLV+SWv9dnvvLgb3AKXmt0bdexDwc+C7Wuu/aa33Oe9+jdb6a1rr9oTR48h7TnS2S4G/A4c8109QSv1EKbXB+TfzV6XUEM/x85VoSLudv9VFsW6kta4DbgEeUEplAAFgg9b6Eec6qUqpe5RSnyilPlZKzVdK9XOO3ayUWuK5Z5Lztx/tbP/JOfd55+9Vo5TK8/S/Uin1ofO3v1eJFvfNdt5Lr8YKiKOMUioBeAZ4C5nlfR74gVLq8hh9zwB+C3wNGAEMcs7xUgI8AQwGFgKVAFrrbwBbgC845pGKNh5pGa4wKASWA69G7Xtda32oFz67uVeCUupa5zrvxOiyANgGnAR8GfilUurzWusXgF8Cf3Hu81mt9c+cdzDD2TejjduWIjP0TGA98AvnWbKBvwE/BbKAtcCU9p4f+CLwP8jM/8/A00qpZOBPwBVKqcHOtZOArwKPxbjGh0CLUupRZ5DK7OCebfExMtueHePYZCAF+EcXrrsdeB+4zNm+AfhjVJ/vAdcARcjfahdwH4BSaiTwHPD/kPd0G/CkcjTdaLTW/wP8E/nbfwv4tufwHcAk4GxgIqL9/LQTv+V6RMsagvw7nes841Dgr4AfyAY2Aed24rq9DisgeoannVnObqXUbmSgNBQAOVrrn2utDzl27QeB62Jc58vAM1rrV7XWh5B/2NHFs17VWi/SWrcgA8dnoy/SAV5t4UJkcFwetW9pL332k5z3W4vMEr+htV7r7aDEnn4B8GOtdaPW+k3gD8A3OnmvaJ7SWq/UWjcjs+MJzv5i4D2t9VPOsXuAf3dwrX86M/ImYD6QCpzvmEOWAV9x+l0B1Gqt/xl9Aa31XuR3auRvEnK0pmFd+G3/BXxBKXVm1P5s5/7NZodnRn9AKVVI+/wRuEEpNRYYrLWuiTr+beBnWuttjjYyG/iyIxi/Dixy/r0c1lq/jGi1xe3crxy4BPi51nqLZ//XgNla65DW+lNEK+rMv4e/aa1XO38v79/+auBNrfU/nGO/Qf5tHrdYAdEzXKO1Hmwa8F3PsVNwBjaPALkdseVGcxKw1WxorRuAuqg+3sGnATFXxIzeUUr93jGb7FdK3e7sXgac7cw4zwdqtNZBYISz7wJc/8Mxe/Y22O684yFa6wla6yfaeI6dWut9nn2baa3NdJboZ+/vuZ/3d2tEe2kPb//DuNoOwKPI4IjzGUt7MOd+oLX+ptZ6FDDeuYYxRzUDyd7+jpYC0BR1nRCizf086hZ1QLb3b6S1nuL8G6+j4/HkKWTAvqWN33EK8HfPv60PgBbk39cpwFei/u1dgGinMdFa70AG6PeiDo1A/g0YOvvvoTv/9r2abgsDtMTNVmCT1vq0OPp+Aow1G0qpNMRsES8RM3at9f9BHIrefRuVUtsRNXyL1nq/c6jG2dcfeP1YP/sRsB0YopQa4BESuYgppa37HMm9PwFGmQ2llPJut4E3aijB6b/d2fU08Dul1HhkhtquP8agtQ4qpR7BNa1sAb4Q1S0PGYA/pjXzEP/USs++GsTp/UXgyRjndPRMDUqp54HvAKfG6LIVmK61XhF9QCm1FXhMa/2fnb1vDD5BBI7RNr3/HuqBdE/f4Z28rjGhmb/9kU5EjilWgzj6rAT2KqV+rJRKU0olKqXGKyccMYq/Iar+FMeJNgeIGUrYBjuAeGL3lwO3Op+GV519q7XWB3rxs7eL1nor8BrwX45z8mzgJsQ0YO4z2hmYu+PezwFnKaWucWba5XQ8yHxOKTXN6f8DZBB+3Xn+RuRd/hlYGWUqCaOUGqeU+pFSapSzfTLiJzHC/QVgrFLqG0qpZMf5+0vEXNIcfT2t9W7g13gEkrNvDvBbpdSXlVL9Hf/PBCAjjncDonEWaa0/inHs98AvlFKnOL8hRyn1RefYn5B/T5c7/+5SlYQ6dyR8Y7EAuEMple34MGY51wfxr52tlDrLmdQEOnHdZ4FzlFJfcP6W3wdi+kiOF6yAOMo49vYvIHbLTYgK/AfEiRvd9z1EHX8CmZ3sAz4l/tDF/wL+r6OS39ZOv6XAUEQoGJY7+8Lhrb302eOhFBiNzMr/DgQcGzaIcxigTin1L+f73Yjte5dS6p7O3EhrXYv4DCoQs8sZiK28vd/9D8T5vAuxhU9zbNiGR4GzaMe8hLzf84A3lFL1iGB4F/iR81yfIvb6byN/h3eBPchsvi3uRjQM7++rQCYOM53r7ADuR8KMX2vnWub87VrrtnKC7kaCFV5SSu1zfsN5znlbEc3ldiQ0diviDO7KGDYHEQTvAG8DbyD/3tBav48IziWIhhF3eLdj0voq4keqQ7SkNXQ+1LjXoLRdMOi4QSnVH9gNnKa13nSsn6czHM/PfiQ4msk24Gta68VdvEYuEASGO85oy3GAkpDe7cCXtdbLO+rfG7EaRC/HUVfTlcRz34XMej46tk8VH8fzsx8JjhlksFIqBZnxKlxTT2evlYDM2J+wwqH3o5S6Qik1yPnbz0KCA1Z2cFqvxQqI3s8XkVnIduA04Dp9/Kh9x/OzHwmTgQ2ICe4LSFTbgfZPaY0jWPcCl9I5W7jl2HEB4tyvRcKSr+kggbBXY01MFovFYomJ1SAsFovFEpPjOg8iOztbjx49+lg/hsVisRxX/POf/6zVWncYgntcC4jRo0ezevXqY/0YFovFclyhlNrccS9rYrJYLBZLG1gBYbFYLJaYWAFhsVgslpgc1z6IWDQ1NbFt2zYaGxuP9aP0SlJTUxk1ahTJyckdd7ZYLCc0fU5AbNu2jQEDBjB69GhU7CVyT1i01tTV1bFt2zby8vI6PsFisZzQ9DkTU2NjI1lZWVY4xEApRVZWltWuLBZLXPQ5AQFY4dAO9t1YLJZ46ZMCwmKxWPoytbUwb5589iRWQPQASim+8Q13idvm5mZycnK4+uqr2z1vyZIlHfaxWCyWqiqYOVM+e5I+56TuDWRkZPDuu+9y4MAB0tLSePnllxk58rheedBisfQiysoiP3sKq0H0EFdeeSXPPfccAAsWLKC0tDR8bOXKlUyZMoWJEycyZcoU1q5d2+r8+vp6pk+fTkFBARMnTuQf//jHUXt2i8XSu8nOBr9fPnsSKyDoGXveddddxxNPPEFjYyNvv/025513XvjYuHHjWLZsGWvWrOHnP/85t99+e6vzf/GLX3DJJZewatUqFi9ejN/vp76+vvse0GKxWDrAmphw7XkgUrk7OPvss/noo49YsGABxcXFEcf27NnDjTfeyLp161BK0dTU1Or8l156iYULF3LXXXcBEr67ZcsWTj/99O55QIvFYukAKyDoOXteSUkJt912G0uWLKGuri68f9asWVx88cX8/e9/56OPPuKiiy5qda7WmieffJKxY8d270NZLBZLnFgTEz1nz5s+fTp33HEHZ511VsT+PXv2hJ3WjzzySMxzL7/8cu69917Min9r1qzp3oezWCyWDrACogcZNWoU3//+91vtnzlzJj/96U+ZOnUqLS0tMc+dNWsWTU1NnH322YwfP55Zs2b19ONaLBZLBMf1mtSTJk3S0QsGffDBB9ZO3wH2HVksJzZKqX9qrSd11M9qEBaLxWKJiRUQFovFYomJFRAWi8ViiYkVEBaLxWKJiRUQFovF0kW6swrD0arQ2hmsgLBYLJYu4q2qeqQD/NGq0NoZbCZ1D5CYmBiRHPf0008zevToHrnXI488wurVq6msrOyR61sslrbxVmE40pI9sSo61NbKdcvKer4wXyx6TEAopU4G/ggMBw4DD2it71ZKzQb+Ewg5XW/XWi9yzvkpcBPQAnxPa/1iTz1fT5KWlsabb755rB/DYrH0MKYKA3Rcsqejwd57LUNP1InrDD1pYmoGfqS1Ph04HyhXSp3hHPuN1nqC04xwOAO4DjgTuAL4rVIqsQef76jS0tKC3++noKCAs88+m/vvvx+QRYKKior4j//4Dz7zmc/wk5/8hMcff5xzzz2Xs846iw0bNgDwzDPPcN555zFx4kR8Ph87duxodY9QKMSXvvQlCgoKKCgoYMWKFUf1N1osJzLeAT6WqakrJqSyMqio6Pl1H9qixwSE1voTrfW/nO/7gA+A9lbN+SLwhNb6oNZ6E7AeOLenni+CbvYOHThwgAkTJjBhwgSuvfZaAB566CEGDRrEqlWrWLVqFQ8++CCbNm0C4K233uLuu+/mnXfe4bHHHuPDDz9k5cqV3Hzzzdx7770AXHDBBbz++uusWbOG6667joqKilb3/f73v88Pf/hDVq1axZNPPsnNN9/cLb/HYumL9JRTuC1B0JXB/mit+9AWR8UHoZQaDUwE3gCmAjOUUjcAqxEtYxciPF73nLaNGAJFKfUt4FsAubm53fOA3azHxTIxvfTSS7z99tv87W9/A6Rg37p16+jXrx8FBQWMGDECgFNPPZXLLrsMgLPOOovFixcDsG3bNr761a/yySefcOjQIfLy8lrdt7q6mvfffz+8vXfvXvbt28eAAQOO+DdZLMcj7Zl12vpvf6R2/7IyqK+XVlvrXiOWCam30+MCQinVH3gS+IHWeq9S6nfAXEA7n78GpgMqxumtCkVprR8AHgCpxdQtD3kU1u/TWnPvvfdy+eWXR+xfsmQJKSkp4e2EhITwdkJCAs3NzQDccsst3HrrrZSUlLBkyRJmz57d6h6HDx+mpqaGtLS0HvsdFsvxRLQQ8A7+bf23P9L5YnY2ZGTINTIyjj+h4KVHw1yVUsmIcHhca/0UgNZ6h9a6RWt9GHgQ14y0DTjZc/ooYHtPPl+Yo6DHXX755fzud78LLw704YcfdmqFOG+J8EcffTRmn8suuywimsk6yi0nOtFmHa/5p63/9u2ZguI1Sx1r30F30WMCQimlgIeAD7TW8z37R3i6XQu863xfCFynlEpRSuUBpwEre+r5jjY333wzZ5xxBueccw7jx4/n29/+dlg7iIfZs2fzla98hQsvvJDsNgTZPffcw+rVqzn77LM544wz+P3vf99dj2+xHJdEC4F4Bu725ovx5j0ca99Bd9Fj5b6VUhcAy4F3kDBXgNuBUmACYj76CPi21voT55yfIeamZsQk9Xx797DlvruGfUcWS9fwmqiMsKio6FkzUk/kQsRb7rvHfBBa61eJ7VdY1M45vwB+0VPPZLFYLEdCZ/IeuotjmQthM6ktFoulF3O0BFEs+mQtpuN5lbyexr4bS1+gNxS260odpq4897H0Z/Q5AZGamkpdXZ0dCGOgtaauro7U1NRj/SgWyxERnYzmHXiPRHh05lyvwzveLOneWJCvPfqciWnUqFFs27aNUCjUcecTkNTUVEaNGnWsH8NiOSKizS5eOz10zmYfy/EcfW4sR3F2tntOSYnsKykRAVNSAgsXtnYsH0tzUVfocwIiOTk5ZpaxxWLpO0RnJXuzl0tL3X2GeDOqS0pgyRJ3wI/Vx9y3thZuvBEWLXL3z5sn/ZYsidzf1nP3dvqcgLBYLH2f6AG/o+xlM8DX18txr6CILtm9aBFcdFFk5rURGF6hY/oWF7fWDEpK5BrHi6bQFlZAWCyW44KOTEHtmW/Mvvr61ue1F7raXoipt2+sekvHk6bQFj2WKHc0iJUoZ7FY+ibGfON1DHcmeay2Fkwlmhkz4jsv3nOO9cI+nSXeRLk+F8VksVj6Jt6ooXhCP6MjkqqqYM4cMTHFe57pN2eOKyhiUVkpwquvLexoTUwWi+W4oLMO3mjzULwRRB1lLh9v2sKRYAWExWLpdbQ3CMc7QHsFgvccEA2hrfOjBcmMGa5jG2KXEAcIBKRvV35Tb8UKCIvF0utoL+qookIG+GefhSefdPfHimwyGsDs2WImMteLN0+itlbut2aNRCaZ3AeIFBhz5ki/9gb+Y72+dFewAsJisRwT2ppR19ZCKAQ+HzQ0yOAL7qC6Zo18Llsm55v9lZWuEIixnlaYWKamWBFSoRA88wwEg9Ln1lvhuedcwWN8FbFCYOO9b2/HCgiLxXJEtDfQt7e/vt4d/L1RSVVVMvACTJ3qOqbNeXPnQlMTaN06oQ1gxYpIB7MxAUUn1nmfzTu7NwP4Sy+JcMjLg1NPhfnzYwuSJUvg0Uc7Nhsdb0lygNTnOV7b5z73OW2xWI4NoZDWFRVaBwJag3z3UlHRen8opHVhoewvL5dj5jqmbygk1wwEtA4GW/cpLtba75fvgYB7LBjU2ueT/UVFkcfMeeYe3n2hkNsvFHKfNRiU48Fg699kns/cL/q3e9+P95q9BWC1jmOMPeaD/JE0KyAslmOHd7CMNRBGD5ChkDtIgwyubfWNvoc5Zs4vKpLPyZMjB2kjrEzz+6VvYaHWNTXudUIh9zyfL7aQiPVM0ULR+9uj+8cSkJ2hJwVMvALCmpgsFkuXiJVJ7CXapGJKUxQVQXKymzPQXnSPt8YSiCmnqkr8A0uXQk2N7Pf53OdZskSOFRWJuem112T/8uWRpqWpU6G6WpqprmpMRvPni89h0aLWjnJv5JL395tEPuhcWG1b9AanthUQFoslTGdCMTtrU/fWKVqwQNqMGZHO5RkzIsNRKytlkK+uhlWrZOAGuOkmSE93hcHUqbK/qgrOPVf2nXuuRDkBZGbChRdGFtfzhqR6hYs5buosQezyHNG1n6IFwpH6HHqDU9sKCIvlBCZaIHSm3HVn4/qzs0U4XHONGxm0ZIkYg0AilkpLRRiYWbtxYmdlRQ7c5vj990tZ7ZISd/APBMSxXV8PGzfKuXV1MGuWXNvnEw2ksrJ1+QyjoZSUQEGB7LviChFO0Q7x7hYIsd7XsXZqWwFhsZzAxJttHEtwtFUCuz2hceutIhzS00UgLF0q+30+2VddLdtLlogGMHmymJHq6mSg//zn4Y03JNx09WqJNJo6FR56SIRDfr4M6MuXi7DJyBBhMG8ejB0L/frBmWe6UVIQaT7yrvEAIqBWrYqs8GroDQN4T2MFhMVyAhPvLDiW4Ii1ryO7+fz5MqsPBmXAHzNGBuCpU2VAX7FCQliXLnX9CIa6Ornm4cPyPSPD9SH4fNJn/Xq4/nrYtMl9htpayMkRjeK++0RA+HwiMIz5yutnML/BaCJ9pXR3V7ACwmI5AfHO9LtjFuxdN8E4lb25CIaxY2V2P3myDOYZGTJYn3++a3ry+8WJnZsLixdHnn/4sHwOGgR79oiA+cY3RLhcfbVcc9OmyDUaoh3Lxm/x0UfSP9rPEMv53tc1hbawAsJiOQFpr5RFNLFWToveB3K9556DLVtkkG5oELMRuA5hI5SuvVbMPFu2SPvXv2DnTpnpg8zqMzLk+TIzYdcu+Oxn5XPYMPFbrF4NV14p/bKypPRGWRl8/LEkt0X/BmM2MmYtIxwefVQ0EuNnOBFMR/FiBYTF0kdpby0Ds7RmbW3H5SlMeOq4ca6jNtZqat4IIIC//10GYZDBt6DAdTrPnCnCo6pKBMTOnZCWJv4CEEERCsnnf/yHmIYyMuCtt6Q/yPOkp8u1XnoJJk6Uc7Zskf6bNsngD5EO7EDAFV6lpW5Wt3n2eLKiTxSsgLBY+hixSllEL8O5YIGbkxDrXG8hupISGYCrq+W82bPd/ISGBhFCpaUiAPLy4J13xI9QU+PmPCxaBB9+COXlbk7D7NlyvnEYHzgg5qaVK2Wgz8uDL38ZLrkEXnzRFQynnAIJCWKOGjpUzFXGFwFy3sknyz1vvFGeywgzryZTUuLmOuTliblq0aLI+k7xvOfjqTprZ7ECwmLpY3idrIGA7IsuTLdihXwfP14G8IYGd8AzpicTvQNuUllDQ6SmYQb3xYuleF5FhRwvLZX9H38Mjz3m2vs//lgEwYoVImxuugkefBB274bBg0UL8EYYzZsn2kBDg2yPGwdTpsDDD8v2smWQkiLfExOhpUWECsD27fL8BQWRCw2ZhDaj8eTkuE5tn69t/0lb7xn6rknKCgiLpY/RVoazV7OorpYZtQktra6WgdJrelq0SAbMCy+UHILp0yPNRoGAhJWuXw9bt8p2SYmby5CeLsdmzRI/AohwADleWgqHDolwAPl84w3RMl580b1PQ4OYn668Et5+WzQUcH0TBw/KdkuLPE96uqs5jRsn9xk7tvX7MdFJ5vdNnOieG61xdfSe+yzx1OPorc3WYrJY4idW7SRTU8jUIzJ98vPdvqb+UXKyfGZmSo2jUEjqG2VmuvWRTBE90xIStL7sMndbKflMS4vsd8opkTWaQOu8vMg+5v4DB8rzPfCA1rm5WvfvH1l7yfwucx1TWM8U72uP3lxgrzvB1mKyWCzR4adm1TOjWcyYITP0N95wTUd5eTJ79/lk9l1b6ya2gczawa2JZLaXLoUNG+T7pEnw5pvQ3AyvvOI+z9ChsGMHTJsm91y/XnwI//63HM/Kkj4Aw4e75iKv5rJ3r7Sf/cx1agMUFromHxCNwJTgMBoFiHZQUiIZ2NFaVrwRTCeC/wGwGoTF0hfoqBqqt9R19Dlmph3dfL5IjSA3V+tBgyJn91OmRGoGpo0Y4X4fMiTy2KBBWo8c6d7D3D893b2P6RsIyLPW1GidleXe29x38GC3b1FRpFZknq+oSEqL+/3uvWK9j85wpJVajzVYDcJiOXGI5TBdu1aij/x+cQbn5cEDD4jNPT/f9RWUl4svYONG2LZNZvTJyXKsqUmu5fNJn2XLxB9gnLrvvy+f2qmnlJYmfoZPPnGfbedO+UxJEX/Bnj3SDDffLKvEjRgB774becxEOYVCkquQmSn3Hj5cjp9+ulvRdelSd3lQg6nkmpEh/gbje5k/v3V2dGe0go5WpesrWoUVEBbLcU5trZiP/P7ICJxbb5UBsV8/Md389a8y0JaVicPZhIVmZ0sWshEwF1wgJqVly2Tg9/tlu7ZW9hlH86BBroNZKelrjnkxCW/GmWwYMUKeIRiUwd/UW6qrk/tdd50M9t5SGsacpZR89usnpqVly2R75UoRFKaUxpo1IuxMFVhTynvs2NampM5EJcUyRfXFqCYrICyW45yqKrGxFxdL5JGJwJk1S3IP8vIkVyEUkmO/+Y34CEIh8QOYKqrPPusOtFdcAb/9rWz36yeD9OTJEmK6ZYtoGvv2uc9gNIhYmLyHgQPFd2AwwsTrR0hKktbQIPc22c433CDagPGDJCVJjsXSpaIBbd8ufbOyRIv5979F43ntNdEqwC3lEV10z3CkUUl9MarJCgiL5TjGaA+BgAzq4GY7P/WUDJrr18ss24SkvvOO9DVawrJlEuJ63nnyvaFBBrlQSJLHjOPZmHIMpi5SLExOgpfo7d273Yxpw44d7vf+/UUTuOUWcVY3NIgAmDhRBFZ+vvQzIbHFxaIhHDggpiqQfd4S4yYbfN68rjuo26IvluhIONYPYLH0NWprZQDyrjp2JNeorZUIo9mzI69p6iGZCJ25c0WDWLhQto0tPjMzcjZ+4YVw1VWwbp0cnzQJNm8WExSIJhEMiuahtdj809Lk2KhRMGFCx88fLQwSE11NwmBKcQ8aJNpFNG++KYLgllvk3LQ0uPxy+Z6bK78nM1M+8/PFdHTNNXLuSSfJYP3oo5KQFwxKn6eflvczc6Zbm8nSNlaDsFi6me6wRXuvAZFhmiYctbLSTWYD+V5YKAXzgkGZcRcVyaD++OMyqM6aJdVP16+H1FQ57913pfCdYfNm+WxpEXOSN8R12zZpIH6AxEQJZe2IaIEB0Ngon8YpnZoKo0e7iwllZMB3vyv3Xr9eNIc//znyGsYnsX69DPx33ilaQvTCRiDCZezYE8fB3B1YAWGxdDPdYYuOvoaphbRihUQnLVzoDtpTp0o+Q0aG289ULM3LkzIXIIP9rFluPoEZoBsbYcAAaaGQG7m0ZYsM2uY+scxG7QmHaJ+D8S80NkotpehrNTZGOrLr6+HVV8UHUl4u/hLDpEnizN60SYTixRe7g7t33ensbHlf4H6eKA7mbiGeWNje2mwehOVEIRTSurBQYu/Npzcj2uQ01NRoPWZM7CE5CGAAACAASURBVLwG0HrUKDeXoSstOt+hq30HDnS/Z2RoPWyY5D986Uux+48b537Pz3dzHYqL3d9vsqVN7obJoQgGpV8w2P77PREyqA3YPAiLpXfhzWqOlcUb3c97PDtbZtIgph2z0pnxN5gZsLc665gxktsA4vA9cMA1DxkGDJBopNxcmfFv3iwze6M1RNNetFK8fZOSIjULs8AQREZGZWbKuhEbNkhRwc9/XrSAuXPhhRcis8LnzXPNcMbkZhg7Vsxu7dEXHczdQjxSpCsNOBlYDHwAvAd839k/BHgZWOd8Zjr7FXAPsB54Gzino3tYDcJyPBGd1Wxmv9GY2bHfH6khlJdLFnF5uTsrNtm8wWDkLDstTesJE6T169f+TN/URcoipG+jQmcRalMTSEqKPNfUR+pqS011NZvo2kug9eTJrkYUXS8qWoMyGkQweGJpA12BODWInhQQI8wgDwwAPgTOACqAnzj7fwLc6XwvBp53BMX5wBsd3cMKCMuxpjOmCdM3enCPxltAzwgKUzzPNHPM5xOzkhEOhYWR5pvOtNuQkfc2KjRoPXTokQ3+HbWRI0XYefeZ0hneAnzeZt51RUVrM9OR/G1ONHpUQADDu3DOP4BLgbXACO0KkbXO9/uBUk//cL+2mhUQlmNNV2vyeAcvIzBqalwB4v00PgeQ2kKTJ7v1inw+qTUEMtMOBCLrIGVkSI2j5GS31lFbbWiCq0EkJEReJ1br169j7aSj5vOJ9uDVJqJbbq4IkuhqrKFQZMXW7vrbnAjEKyC66oN4CLgq3s5KqdHAROANYJjW+hMArfUnSimndiMjga2e07Y5+zxVXSyW3kW8EUvRfgVvtI2JPNq4UUI8zTrRWVliF3/rLbnGSSdJCKdZLMes5WByCEIhscOPHCnbKSmRuQcmOqkt6tOy+U2jX6KLDks9paSktiOVDh2SaKTOYEpymOerrnbXj25slNXiNm9260EtWyahrybU1qxeZ3w4Jmkuls+kL2Y2H3XikSJH0oD+wD+Bac727qjju5zP54ALPPv/F/hcjOt9C1gNrM7Nze0J4WqxdDvRs1lvVNL06a4G4V3HwPT12uZNRVPTcnJaz7iHDRMtI7pvd7WEhO671uDBsq6DedaiIldTCIVcU5y3edeqMGamWBqEpW3oLg1CKXUqsE1rfVApdRFwNvBHrfXuOM5NBp4EHtdaP+Xs3qGUGqFFexgBfOrs34Y4tg2jgO0xBNoDwAMAkyZN0h09g8VyNGkr4cqs1GbKYFRWunWPtmyBl192lwI1xenKyiRqx5S0GDFCZvW5ufCFL8j1Tz8dvvUtmUEfPixtxw7Yv7915nJ30VaJjYSEto+lprp5FyDaQVOTlNuYP19yGsaNk/yNq65y392jj8q7MhqCKd4Hsm/mTNG2yspssltPEI+C+CTQopTKR0xLecCf2z8FlFLK6f+B1nq+59BC4Ebn+42Ib8Lsv0EJ5wN7tGOKsliOFyorZdAyC+0YFi6MLINhyM+XsM3Zs6XekBn8DDNmiMklM9M155hKpkuWyL327hUzkHdwPlLhkEUttzGPLOKvFxJLOCQlSWmOe+6RNaczMmT/0KFiCps8WYoHFhfL4B4IiKnMlBXJzpbvFRXyW6dOdUN509Pd8NTsbDfU15bQ6EY6UjGAfzmffuAW5/uaOM67ANBIyOqbTisGshDz0Trnc4jTXwH3ARuAd4BJHd3DOqktvQ3vYjVec5JZrMYkawWDsl1e7jqZo00oxcWto3y62qLDUzsyG5mIpmcobjfstaNmTGDe5D0TGmuij7wRXcYUF8ts5A1vjbWEqI1aih+6K4oJcSyXAu8Cec6+d+O5eE83KyAsvQ1vPL4ZqLyD3rhx4muIZVsfPFh8B88/7wqJgQNbRwp1hw+grZwH7/FnKG5TSJiWkhK5rZQbcpuWpvUTT0T+1sREHRaCwWBkSK/ZNqvFFRZG5jR4BYDXp2MFQ+fpTgFxBpLAVups5+HkMRzrZgWE5WjT3mAUfcyb9+D3u47YzEz5nDxZ9peXaz1ggDuIxhIebbXOzOa9ze9oCH4q2gxV9QoJI0xiCZXTTos8LzFRHOUgvy0U0vqUUyL7GO3A62Q2g74356OtfJG2hIUlPuIVEB06qbXW7yulbgPGKaXOQvIWftVVk5bFcjzjLeoWXRSuslLCTEMhWeegvl626+vFuepdMQ1cX8KLL7olJpSSAnVnnin2+3XrIkM4owvmaS12/dT6Wsqooooy6ujYQ/tsThmqDh4+XMahQ7H71JHNrcynH4fIJsQMKpmN1LO4C7cuhSnnYWhpcdd1WLQIfvD1Wr69t4pfO882ZIj4Vmpr5bf5fOKzycoSv4qpUDt1quwvKIhcKQ8iS2PYcNYepCMJguQ7bAWWAEuBLcCV8Uifnm5Wg7AcTaLNR2bm6vdH+gu8yVsVFW7xONPX+By8CXBeDcLbvLP7wYMl8S1Wv+gs6HiameW3136S6NrH7iDQrlkqVps8Wev78+Uas1IrwlqF1pGmNzP7j1VYz2oI3Q/dmCj3a+BirfV6CIe9PoeUxbBY+izRxfWMRlBR4Sa6gZvo5vPJsQsvlP0NDTJTrqyU7fR0uOQSmDZN1mTIz5dQz5oaCVtduRK2bo0sed2vH+EZ/sGDsdd8BqiiLOLTizc5zZCYGLl6W1sszCrjZF1PqBbu0zNaaSdJSXDqqRKOO348fPyxrNGQlCTbNTVwWXkZDyVByW/KGPBO5Iy/vl7ek4lcAtEgvMuCTi+ppWBJFWeVlEEc2pGl+1A6+l9OdAellmmtCz3bCljq3XesmDRpkl7tXenEYukGjGAwAsGs9RwIuDH33jj7tWvh1ltlrYUXXnBzGUDWMVi7Vhbk2b1bKqz26+cuijN8uKyUlpUlfYwJKUfVcqOu4q/pZWxpiD0otpd30N3k5kq+BojASUuT++/f7z7z4MHyG03Wc16ehO6mp8sSp7NmSWVVcKuyLl/uvmcQoZCTE/WO582DmTNZUlzB+Ef9NsehG1BK/VNrPanDjm2pFsA0p/0OWAR8E8lbeBb4dTzqSU83a2Ky9ATR1UJN1FF76wloHRniahyt5tPUNTIRSNFhp6bAntl/e3L8JqP2IpKiq616+3YUyeRtpvaTt02Y0HE/Y27Ly2v9nCbayeeLXOOiFaGQXlws51kzU/dAN5iYvuD5vgMocr6HgMxOCiyL5bjBawIxaw0Ys4dxTJeUwEMPiVno3HMjlwf1+cSstHChzLy/8x2ZaYM744+ub2TWR2hulpn5/U1lHCK2yajV81LFPOQBqiiLcFZH11/y9gXaPM9LUpJoD0ZDMJilQk85RZLepk6Fv/1N9mVmwve+J5pEdbVoSl/aJPcuKIAHB/mZO9ddR9vnc9d3aEV2NuMf9fPjKuuIPurEI0WiG/CDrpzX3c1qEJajgdc5bbSEaGex0TTy893QTq0jHdGdCUntzDoL3pl5e87qLEL6DgI6QKCVBtFeYpxX8zF5D4MGSQ0ps/7Cnf6QftFXoZ96IKRzciSXw7w7827Oz5f73BtwY4S961hY7eDoQQ+X+97SlfO6u1kBceLSHclR3jyF6NLb0eYkr9nJZAdnZkpEkt/furCcERRek8v117uL85jWUYZzZ5sZ7E8j2Mp81JHw8CbGZXvOa88UZcxw5toVORWtBnvvu4leu8G7iJJNdDt69LSA2NqV87q7WQFx4nKkoY/Rg5YZ7Lx28VhrM4RCMjvOzBQbvHedAlM+I3pN6DFj3H7PP996QZ+RKfH5AuLJfm5Pk4h1frRPIlZiXIBAxLW82s2UKaIdTCsM6Xtz5Ryz8pvBmy0dnRFts6CPDVaDsPRpjnRgMQLGlL7wrlA2bpybuxArk9cbv2+aWdmtuFiEgDevYfJkt2S3KTXhbW3N7KMH9I5yHbzHswjpAAF9h2NOakvoRF/Te08jGCrwtyuYzDuKXrzH/I3MuzT7bV7DseeIBQSwD9gbo+0DmuO5eE83KyAsXSW6SJzZFz2z9WoQ3jWPowvsgVtKIysrUkvoaLA2g/LIlFDEqm/tDd7xaBi/GyAj82KKWmkNfuVqDebZcpT0Mf6G2Y6AeGJcICzwzD3OGiF9i4pcwRi9Il50GY3oEiRWazh29KgG0VuaFRCWI8ErBAIBmen6/a2rhGrdOhva59N60iQZMH/Wr0KPGRg5aHsX6zEDfXuz/3hNSrH2nUZQP0OxPo1gxPkv4ot5X6/gUcrdnn+S9JkwQcxesYSa6ftReUWbtZBiVV31muhi/Q2ssDi6WAFhscSJN3/BtGgnq8lnSE8XkxGIb8E72CYktF73WSkZ1OeogL4Tf4cmnxzVvpYQy8xk/AYv4os495L0Gh0kX99NeVg7iCVkzPbM6aHwb/tZitwnQED/dowc8+YyeCORamrELPf88639NV4ndCyzkjU3HRviFRBdXZPaYulzFBbCeedJ5m9JiZR+aGiQQnvr17sZwiDZ1cOHQ9VGt8TF4cNuIb3kZMmYrq+XoncPnTyb3+bN46qlknfQQEY45yALt9DejdrNUzAF8bzHTV7EPyjhDmajgLnMIplDpNAUkdfww4a5jGU9C/ga302r4k/JZfy7ORucxYSGUBe+7l34CZwM2/9Xjv3+YBkZmTDl9Houe20m9d+A+mI/zzyTzWuj/Nxc6r63uXMlM/yHP3QzxKML6ZWUuHkkXmyhvV5OPFKktzarQVjiIZYZw7svGJR8BVN+2zvzNa2wUOL+QUpXP/GEW7bbfCYlaT1+fGzNYPx4rT//2dhRQUYrCDg5CtFaxq8Q+9av8Mc0WwUItFq7wRwPkq+XIwssbPuaX/8ys0Lf6VzPmKB+O6YibAbyhuUGAu6LujcQqdF4Z/zexY9amec6evmWYwLWxGSxCLEWlzE+hcJCN/rGNBPZ5Pe7g7/PF2mKSk52zS15A0J65EitCwoir5Oc3Hpxn+hkNa+J544owWGOBckPD/bGsTwbMVn9Cr9+wRnoX8QXNmMZv4T35i85/aoT5PMBbtLBhHH6muE1+vnnXTPQmDGusPQ66f1+eV9GiHrxOqTbfPnt7bMcVbpNQCD1mNYBe3CjmPbGc/GeblZAWOLBm/xmxqboKKTCQtlnwlGLi10hkpQkGkMwqPXIke45/zel7bDTeMtyex3M0TkJdxAIz/L/jWTn3eHRFrxC5QV8Yc3EaBKfIajvTAvoynRXaJgkuntzK/TyNF+476mD5N5XTAq1vWCPI13raoJ6cXGFXlcTCgvdNgWE1SB6Jd0pINYDp8dzsaPdrIA4PunJ8SHWqm7ehDgjJLwahElgGzdO60d/HdK/yqrQ35oWighVzR8c0v81JNJ5PDKltTZgWnYbIanRDmIz2K8jT79Cof4V/laz//cYp8+lJkJgvOBoCyuUeJUXU6TPpUa/QqFeR16bgsv7DHdOq9HVqSKc5g4SwXV3pvyeX6UG9Bcmh8Khq6GQDkvXtfnybPfny/VNmY07/aEO/6axstctR5/uFBAr4rnQsWhWQByf9KSFoa2QS2+9n1CotbnEzJoD6a21Am8oaPSgOy8joM3MPjXV3W9m8wECMQdp004jqN9jXMROs/0CvrBAuJvysBbxDMUR2oJpz3qEyov4IkxYxrdx1oiQfnCknPtInjxbTo70+VN+QH86ITI01muWqw3Kl3vKRRMJlIsG8aJP3s3i4o7/oB1FNVmODvEKiHiimFYrpf4CPA2ElzLRWj/VXY5yy4lFT0aumEVozBKV3iiahQtlu6JCKrRmUcu5y6r49htlDB4sFUw/uriMO1+Hj88pI3U5NDbKaOldkCc1VaquNjeDrpewpszkBhob3efQzucUVpBFbUS00jIuZBZzuZX5rGMshSznDmbzBZ5FA2cQ5EPyeYuJ/IGbuJ4FfJdKhlJHncpilS7gBa7gIpaQy0eMYTPVyscPtSwPeinVnMJHDKGOOrL5TkoVsw/KggsNn2SQOxn4GM5tWsG0wlqeWpZNcXE21xRkkDGnmpfwsYKprJ1cxo/LvMusZuP3+ymthapT/OFqt3UlZSy5Fc6aH0fl2Q6imiy9jI4kCFAVoz0cj/Tp6WY1iBOPeMxT7WkoXm3hjrRIrcDnc48Z53S0qcibAJdFSC+mSGvQ85PcCCNzLLqukdle6zidzSz/NirCkUoawk5pDfp/KQxrEXvJ0I+r67UG/Ypz31jawgdqXFjTMPsezg3oh08J6EB5SN9T7motzxa5WoIOhfT+QIWeVhiK8CdYl0HfAxvFZOmLxGOeam9AM+cbs4qxnXvXis7L03rUKPnuNS1lO6aau/oHdNGZoYhQ0zscU5JSbknsWMXz3mOcfgCJl72f6XodUtmvjsHamJW8wsI0Y14yguFVJ3Q1lhnL+DBOTwjq0wjqFYOL9bcn1IjfwS9CIGyqKm/9kqJNSlYy9D3iFRBtmpiUUjO11hVKqXtxNWav5vG9ntBoLJb2aMs8VVsri/SkN9RSnl6Ff0YZtWSH1zkuLXUX+CkvF9PRK69ks3Csn1tukiVDly6VvomJsGmTLA+6qqGEZ/+9hH9QwjepYjZzYD80bMngbsrIJsS5vEE6DWJK0tn0P1jLLZ4ENBDT1CUJS7jy8CL+ylfxU8FVPEc+GwEYwm72k84dzGUD+TSQzkUs4WKWEiKLYYR4lmI2kcfFLOVfTOT1/peybz9UMoOUFHct6wOjxvJ+6aMsbagk8bEqhuzewtA3PyCfTTy3EqouKiOvCL65tIwZMdbvzM52Et3mVbkrIZnMN8sJRXs+iA+cT7vos+WoYNaCjl7z2Ut48PJQt7aWf1xTRWVQVkXLYCbPLYFVF/mpnCN2/9kryniiWi7asKWWok1V7KWM++7LZu1aWfUsLw9GjIDXXpM1oq+8EtLuW8jVLOLVhIv4w+EyMqgnjQYO75N05FpyuJhlXMwyFPBjKsKrtmUTYiJr+IhcRrOFuw7/iEQOMYRa+qsGspJ2QxMcJIEUDtOfBmYxl2/yKBk0AJolFHERS3mVKZzGh3zCcPnNZFO5fwYz0yqZcaCSPx8s5Xu5C1k9soQ55yyk9tXN5NTcF35Hu/qN4IHc77B9fBlz5mQTCPj58VUd+ABsmrMlHjWjtzZrYupbdDW6yUTR3JtbEY7nzyKkAwH32A5/RdiE9N+jZN/LqcX6yoKQLi93zTODBrnfhw3T+uQ0NwLoXGr0sxSHM5EDBPQ9lOv9pDnmn8JwnsGPEyoiiuV5fQ+x2jry9Iv4wrkKZv8rFOkAAf0pmeF+80dU6IK8kH5qcmQ/DXrfZLmn14/xSeop+p7rJUx2+WS/fr3Qr/f7A1oHg3p/QLKkw1Yk63A4IcDWYrIcb3gjXObNa1+T8PLmxDJeroZ/tZRw7R4x7RRMgikr5jFpbglcBkPLyvjJali9GuZuK+NUlnB14yJeXFVFdZOfvDxZL3rzZve6O3YAZHMoKYNfNs/kq/yFMwgylg9YTBGFLOYSlklfcljJecxjJhnUk54K/24YRh2D2cpImlQ6WXoHAPtJoz8H2E8q/WkkRCbFPM86xnJOxlqu0S/xesMkzmc1WxnJd6kkh11ybnI2j/cr46NNkDt8M/Wpg8ho3ENmSj0chLVr6qnGz5DUBrIaQ2Szh+HnnsL005aTwRyocX7cMuC9VWQsWsRmoCrDL5qZG7JkzUoWKyAsvQdjPpo3L3KMiml6qq2lvlKEwRdvymbGGj/nVM9jHjM5LR8+k1HPRdVzWEE9U1+eDUgxufp6GJwCbzYXsKqlQArmvSmXHDbMfZbkZEhJgf374YHmMoZn1pO6aytD2UE+m8hnEwDrGUMtQzhABk8xjTQaJCS1oS58rSx2s1HnMoYt1DvC4QAp9KeRBlJ5mmsBuI15FNc/y1SWsZhC/FRwMw8wFPdaE5pWcfXmSrKz4HMeE9LYrJ2wHT7XWEOe+pAhjXW8N2gK2Xteg/POo7G0jDdX1DNxbAPp6UjlwdJS6s8s4Jo19YwrqQWyrVnJEkGHAkIpNVVrvaKjfRZLd1BbK4N4IOCOUd5JbUmJOJSrzqxi6LyZbAYWZviZOhUqq8s4LR8ueayMtbdUApCb6wqYW0pr+Wh2FekH6/m/zOHHCRXUHc4mORmamqB5Ry23UcU/KOE7aQvYvRdqOJ/fq+/CrhbGsCXiWdeTRz4bGcgehlJHFWVksJ+h1LGTgaxjLOexCoAh7GIt+RwghQm8R5qTUpROI//Jw4xmC5dSzXrynKsrlg0q4ZoRQUav+5iUlgPh+540qIHRY9PhNdluHjGKtO0bWUwhE3ibIVoESt6XJ8KoS6GhgeCMSr5YPYMfX5YdoRhk5GQwtXom3LoK5s93k0XiUd0sfZ+ObFDAv+LZdyya9UH0PbyLzcRat7i4WMJHH8kL6MVFAX2nPxSx4I9ZoMaElt44Oahf9Dk+CSdLem6i5AT8bXxkiQyTnWyK2WnQn+ImPgTJ1/dQrpczRb+eXqgXDpsePrYPWQhiF/21Br2F4foVClv5GjbilkvdxQBdj6RfL2ey3uAc24Us37ZnvBvKekC5adrr8nz6Up7XDQlyz49HFUj4bGp55P3MS3S2FxdXtHYtxFqcu7jY+iD6OHRDmOtkYAqQo5S61XNoIJDYgzLLcgJiZvklJbJdX+9qDUaTqKuDM8+EL35YxY3r5+DfVMHQq7JZsAAq59Tiz6piXl0ZmfnZjPpsNne95ecp5nFZ9UxW8ADvphSy9EARA1tqGb9nLQWbq3mdjHAoqonlXn14Ii3AZVSzuN/lfP7Qc+xnADfwGF/jT1zAa9AA/9JNgPEpSEZ1AocBSKaJix3/xH7Sw8fz2EIdg1lHPsP5hNF8TD2pXBB2DsBg9gHQ793VHCKRfrSQqhvZmZXPkImjya+u5g8Z20irb2B/eg4HE9I5g1WcNH4Ub28o4uxdSzk0pZAHmMH1F9bRv+gl1uiJnDW/jKxs3JhggBkz4NFHI1/+okWuTa+9sLJ4ws4sxzdtSQ6gCAgAnzifpt0KnBaP9OnpZjWI3ktng2GiI5hqgyH9qi+g9/sD4bUITD2lewOhcPRNMChltk3kz+3JFeFktyxC+tmCgA5lxo4eMkXwbqNCnz8kqAME9MM5UkL7Xsr1i1FJa69QpPfjzuTrPd/rnFl/d7UWz/dDJOj61MF61xPPh1/sriee17U54/QD02v0udTo2hynRrlTWvVVn2hHi4vdRL9wdJh3sYvokDHvH85bOKm9rENbUOm4g24s1ndKPBc6Fs0KiN5LZ8cOU0BvWmFI7/BXRCy+sD9QEWH9qA2KgLinPKjvz3fLY5sQ07szA/oPowJhk9Gv8Os1g4v0yn5T9N2U6/tUeTjk1JScqE6VG/xvWuQaCncQ0L/CrzcmjGl3IK9jUMT+Q87nQVTEQB89+HtbyAllbavVZeVLdrPW4WzofUXF+lVfIPJlV7jF88y7etAvIa1hm52xxbUnwb3mp7bqltiQ2OOS7hQQnwEeAF4CXjEtnov3dLMCovfSlbGjuNizUpp3xftQKKJMtJkVm9pGcwa4FVbvGhAID6iP5AX0s0XihzB932dcWCv4IGFcWEjcMLZG/3ZMhT6XmrDweD2tUN+V4NfLmdyucDDtIEnh781Rx2oZrPfgLhLx75RREcd3JYmv40Ci+BWa+rsCZ/dAt++mfJ/WoZC+N+DWdtKBQKQQiJXfEMu5E88fMR5BYjnu6E4B8RbwHeBc4HOmxXPxnm5WQPQtgkGtr/M5GoRnwYBoq4epoXRPuTigr5jkOpr/e3BAa9A1qYX6j8PFXPT6QHE673DqGb2ETz9bENCPDPOHl+N8hUJ9ToYrSD4lS9cwKaZgaPZoBbGEgbftJkPXDs5rtX9/8iB9ACna1ECKXs0EvTtRNAjj8G4ePESvmTRdHyyIElAV4mx+0B/UB32yyEVFhUe4FhfrewMh18Tk9fQbzaw905LBmpD6LN0pIP4Zz4WORbMCog/jGZy8pnATsRQIiMm9sNAtrJeWpvUTc4L61XSf/t+oCKL3GKe/xBP6PcbpS3leLx0ogsBkQXsHZvMZWzjI5wESdBMJrfZHb+8gRx8ccUrEMe950a0+IWopunGRa0Xo/HwdXsXHM9jXBkP69UK/bhoj2s/+QIVrevL5dKtQr2iNIJYwsCakPssRCwhgiNNmA98FRnj2DYnn4j3drIA4+nRlzOjSOOM5KdoUfm9A/A3nDgqGy2qkO2P6r7JcB+wyJus/j/LrtcNFWGxywkiN8PjUY/Ovd2bz7rY4oDdwin47akGf8ECfmhZz/6HElJj7PyEnHMJ6gOQI/4QG3Zws9zyYlKbrr5omA3tNjQzo5eVuLfJCR/hNnuwO9t4Fs80C2n5PVVjzAtvSCKwwOKGIV0C0lyj3T0ADytn25t1rYEynwqUsfYKuVGLoUvUGT1W+bODuWbV88cMqtm8u45tUksMcXtzzEpdTTVZqPXm58EEQXssuZeOeBxjTvB6VlkHB/8yk3/VfAmC0k+iWo3ZRTwa7dCY57KIuKYeM5t0Rt09HVv8Zw2bqSY35iElNh1rtO0gyCakpUC+JcLsYRCZ7ABhOKNwvlaaI82rJJLtJymn0az5Avw3vwwcfwOuvw1/+Ap//PKxfD8XFEgMMUFMD114bGWLq81E/cSoZc+bQUO4n3eeDiRPhppugoED6xMqSjlUF0XLC06aA0FrntXXMcmIQK8y9vUoMbYXFm77TS2qlhLSnQ6tzPCU0Li3N5qGHYMMbtfy/jaV8a1s1s9fX814RXASkFEzknvVTmbhrBZcHqwHYt/YufsFMfsQ9vH8gl43XV3LDpmXuM/bPZWzjevo1HwgLjMHNoZiJPYdIRA0YSMa+XeF9WxnByXzCYSChpaXVOZ+Sw8n12zlEIi0kskJdwOWpS0k+sD/mO25RiSTqFhpzx7H5MOzato/PpG4l/cwzoagI3nkHdu2S5ev8fnjjDRpOzqc2SyjlnAAAIABJREFUD7IuHk9GKET9zNksoJTSQAYZM8qoqoTNZHDN2nqmVlfDZZfB2LGEa59bLPHSkYoBTIvRPg8MjUdF6clmTUw9S2d8lB1FRMa6oPecQEBMRzsnu6uwTSsUU9IdnvWX70Cyp3UgoFdPLg9XLd09oVAfIlFr0I2eaKJXKNKrUibr2v5OlrITLXRIJel9KYPCvoLoiCSvI9oc25k2TNcOOEXXJ7Wd89ACuimxX2yT1LCTYp/nLFN3cHJR7OPp6VpPny6mI897WD+uOGL7VV9A60BA1wZDdsEfS7vQjU7q54CdwJNOq3P2rQO+0c55DwOfAu969s0GPgbedFqx59hPgfXAWuDyeB7eCoieJR6zdHRwTJtVGmKETHqdz4GAG4XzDMWS5FYk21tS8/Xi8eX6xSkiHGqDIYneMYN5Vo5ePdktM7GG8foVCvVGFZm70Ow4h/dFO4JjOYuT+utgxgTdnOImwx0gOXLAb8fZHCuyqaGfU0IjfZhuSBmom7MkqkpPmyaZfRmRz7WRXL1rsFuaQ/v9Wvt8uv6mcgl3Ba3z8/X+cr/rkI5XoltOaLpTQDwDDPNsDwOeQpzV77ZzXiFwTgwBcVuMvmcg4bQpQB6wAUjs6NmsgDj2GMHg97t5CjGFSgx1pDYoYZjrakLhJLm/FIjTubBQjpuonBfxtcoE3kiurk+RpTrrJ0oo6DrG6JvOrNEvJosAaXE0gZYEdzBvK1Et3tYSx/f22s6Bp2gNetdg+QyHYTntYM4IvSrTp1+d4KmtVFjoClfvuqnmncbKWYjX8Wwd1Ccc3Skg3onaVmbQB9Z0cO7oOAXET4GferZfBCZ39GxWQBx7jIAwC9xHbxuMMDCZwFrr8EBXkeMmupkxzu/X+p7yYHgwfTq3PGJRm425RRGD6q5BMtM+lJii9zkJaV4zUcNFl+n65Mjw1aYOBv9YGkJbWsMRCR1nlaKDCU70U16eKxTMp1nVqLBQpHA8hfXitRHafIcTjngFRDzrQSxXSj0L/I+z/SVgmVIqA9jd9mltMkMpdQOylOmPtNa7gJHA654+25x9rVBKfQv4FkBubm4Xbm/pTmbMgIyMNpYP8HigH16YzcxFfgIFsm70hDVVTJpbwt/HwYPBEn6ZOY/VZ5VRWprNywtq2TyvirG8RCaygs+lPkgqvYq/5t7CNet/zcnNGwA4NGwkDQcTGbxbHM7JLQdJdkppJ3qWUk9avpTkloMRjxfrH39CxPHD4e+HnWM6IVFWFgIOJyRw8HAiaTRFnBd5wQQ4fJgDqYNJa9wNAwbAvn3w2c/KohMbN8LOndTljKM09BsW5PyQrE1BiVY680xYtgwuvhhWONX1ly2DBQskIqmgQP4AbRXKi3dtB7sGhKUtOpIgiMbwZeA3wH8731U80ofWGsQwpBJsAvAL4GFn/33A1z39HgK+1NH1rQbRO/BaKMz32qDrgTZmpMXFFTpQHgo7nV8pDOg7pwf11jQxIwUI6IoKLcthgl6VMlkvZ4rekFuoN+fJbDraD3BwQkHEdnPE98g8g3hMRh213Z4kuvp+/R2tooP7JCSIk9mrieR5Cgjm54cT3TRIfkN5uWgLfr+81GBQnNQm0c3O+C1HAN1lYjqSFi0g2jqGNTH1SuI1Tce0UDg7148rDpfG0KCfLaoI10LamFukX/Cs27wzM0/X1QQjEry2pstA+gDTdWOSKUGRqbeeIiUy9qe6NYsOqNgJaqZ9MmSsbnIinTprEvImv8UteJKSRTiADO5OFNI+0vVLV/1a60wnUc/vl3dmopSy3DUowiYk7x+ioz+M9SlYOiBeAdGmZqyUetX53KeU2utp+5RSe7uirSilRng2rwXedb4vBK5TSqUopfKA04CVXbmHpfswCW5VVe33KyuDioooC0VJCRQXk1k1n9kB6NdUT4AA751bxgW+dADytixFDRtG8+AsADJ3baL/T2bAG28AcCgplVEN6wG48qR3SGmWNRUSp13LsCFNNJNIRqMkobUkJJGqI01IBmMoGrRzE0lI7kJC1LG2zjEEW9y0IK/pKkxKCvTrJ2YjoIFUEpqbxByVmwsffghDh9IyOJP+NHDJa7+U/IaMDJg2TcxxY8dCVpYsfFFUBD6frPJWWSl/CLOGg0lqa8u0FO8fzmLpgPYS5S5wPgd05cJKqQVIPlO2UmobspbERUqpCYAGPgK+7dzjPaXUX4H3gWagXGvdOgvJclSJ1zQdMwl3wQJYtIghBQWUkUHG0jmcPMbHcCCjspRdkx8jc9dGPrfjOZLYzc4BuazbN4yTXv2Qk1vEn9CvWbKZaxnC4NogAIeS01Er15D87hoADqsEEvRhEg83t/l8RhikIZnPhz37EnCFQUKMc0zfz6iNGLnQmDyA1DQFez3zpIOucGrJzKKpORX2fQypqbBnj7Q//zmckJd4yUUcXvQ8CfX1HPrxLPpdfRnc56wx7fPB1Kmuf6G2Vvabz46wPgVLNxGPkxql1AXIIkFVSqlsYIDWelN752itS2Psfqid/r9A/BKWXkK3VF9oaODNNbAfH5dvrIZ51dQDGeNOhpqNZDlxDkP2beFU9pHdsivi9BYU2eyEQ3AoKY1+TQ0cePd9kp3je5OGMLip44EzWih4aVON9hxL0W5ZjeTUBNi7J+yAjiZxVx2DcnKgKRUaG6UB9O8P+52M6rfeIuGAaERr1ETOKytzS2gAzJkj2oXfD2vXyj7z2RG2bIalm+hQQCilAsAkYCxQBfQD/gRM7dlHsxx3rF0Lt94qZpHSUli1CoCp1XNY4QuwpGkqby+t5esPP05G3Xqac8fwb4YxdBj0W1VDNrtaXdJrzkkY1J+DOw+T5jElZSQfJKqsUZj2hEJnaEaR5HmOxH17nBtECYf0dGiQQZ+QW3eJVEdQDB4sAiI3F9av59DkIlZlXMS4yhnOj4kKBwuFpDzG3Llivpo//wh+hcXSBTpyUiAZzwpPzgPwdjwOjp5u1kndvXTZt2lO9LnZveHvkyfL9vPP6/3lft2QKoltOs2thPp6oT/SMRtHa0bp/ckD9Ya0cTo6eine1ilHdULbWdOt+qSmaj1AsqYPJkVVfC0udp3w3mSRaE+/d1nQ9nIdLJYuQDfmQRzSWmullAZw8h8sfZBOV111Cuu9uaKeqdVz5KRt2yAYlMqj+flScRRo+NLXyWioc889cIBDRT5WJU9l7FhgWR27B4xk4P7tJGgdnv17tQAviWgymvYypmmvs915ov0M7XL4MCQmykz+wAFISpICetF9xo2Dp5+Ghx6CefN4pLmUr2QuJnPXJhg1SsxI06ZBTo6rLdTWyv5AINJ/UF8v+Q+LFskfx5qNLEebjiQIcBtwP7AR+E+gBrglHunT081qEJ2kPRUhFAovUxmzyFusc52Z8N2Uh1cuq6sJ6o9HTtLNgzO1/trXImbPb2UW6VVM0DsZqLeMmCSx/U88oQ8mpuotjNCPcr3WoOtTB+n3Oc2d6Tsz85j1jZIyIvr0iAYRVSNJg27OHhq7b3l5OCHELAN6sNAX2WfcuPhXbrMhq5YegO7MgwAuBeYBdwGXxnPO0WhWQHSS9gYi77FY/WLtc8xIdVn54RIaEUXj8vNlvWSnmNyG54P6o3TP4jtZWVonu4lvphprS6pbIM8rFGIO6MqptRRnbkJbrY7+R3R+RMvPdxPczHvz+SIX/fG+R1M6IxjsfM6DxdIF4hUQbZqYlFI/AFYgvoeXgZd7UJGxHA3aC3+MdSzW95ISmD2b+gZ4auxcSj/axpD1QVgoJpAJYxugGloyBpDY2Ahbt5Jx8slM/foV8I2roWE9TSSSTIvE+3tINjkKJuqHSNNRTDOQTGBIiJWb0AnSk3Wbzm6UCt8nbPpKSSXhYCMMHBgZ7jpwoJjX5s2DNWskt8HnkxyGsWPFnFRZKeaj2lqJOFq4UMxIF10k1/Da+bq02pLF0k20JTkQbeE1pNT3EuCXwFX0kuVGtdUgusSRLv/pXdryGYr1H8tr3Nmv1u5xswao0xpH5XXfDL2zJqIjbdnZsfd7HetOwT09RTK89eDBkX29juZobSxWrRKrQVh6EI5Ug9Ba3waglOqHhLlOAaYDDyqldmutz+hJwWXpGTo1ITXF9kIhmRGHQjIrBtaSz9UsYv+/DkFNNQ3D80hf/444cPPyYNMmDiSkkXb4AAC7Pj3E8E4+awsqdtayQzyhq3E5oNsjJQV27ozcZ5LXvvhF2LABli6Fr39d9jc0SLhrtaxwR1GRiIhFi0RzmD27tbYWnbfg/W5zGizHkHiimNKAgcAgp20H3unJh7L0HJ1KsnWkyc6sfIYArFwJS5fy/9s79+ioqnuPf395ESZcIARUxBtMOt5EHlVs0AYKwdupjxTT2tZlbW/LDbbQuwIuizdee9dyDZR117LQpkuLq9VScmlXRb2213Ir+KAPoRgfKFhTGzUVRRCFIIEyiSbAvn/8zs7ec3Jm5uQxmcnM77PWWTNzHvucfU6yf2f/nj01ITw/ay3KWu9E5/4IxgHAlgeAbhPH8LfKWjzWVoZbcC96aAzO6zlk2tUZTRNgC4cuFKAQPQMe7HMA9IKQb7UVV2jk5gK6lGhuromQzskBystZfVTo1Kg+cAC47z6OGgdYOKxfzwP6fCdMaMUKFgw7nbKnseqyCkIaEi8X0/1EtBvAQwCqweqmG5RSVUopieEfpfSl8UEHD2YdHbx4fD9WV4/np9Ri0rF2vBUMAT0cTVxw+Rx8bfLjKHh6By440IJjUyoR0MJhwgSgoQETH92M+fN4VYE7R5IP4eAmMAjhoHHbJ/rayclhYWVj15m2v589C/Q6RorcXLYr7NjB9gOAI5+dHFLYu5cDBYscj/AVKzhZ1U03AUuWSJ4kYdQQbwZRCq7w9ga4TOhBDK7+g5CO2LomwPP7lkg9IkdnIq+kBxVXzwHuXc/b7YjhwkKULJwJvPQRsH8/5xx6+GGULF6MkoP/F33OGKkpbLze7oeqJooZI3H2LPD3v/fVajiN3L5kfn2cdx7w3nv8ffFiYPt2ruEQCnHNhro6M4OYPRs4coQFx7JlPGs4epSFQ2MjC95t2zhWoq5uCD0ShJEhng3iGiIiADPB9ofbAMwiog8AtCilwiN0jYIfEqku7O1A/8Cso0eBJ5/ktA7r1gELFuBbX1uAPLRxFfJtfwMaGoxw+NOf+LgPPwR+9Sv+Xl0NvPwyt3Xddd6BZAnwEgRDsiH4IH/yeOBgpxEOpaXAuedyqpCyMhYQ1dWcSuS881hAPP00q5vefBP44Q9ZYLzyCgcJhkK8Huiz2QDge/3HP7KQ2LpVbAtC+uPHkg3gAgA3ArgbXC+6089xyV7Ei8kiUbCVLlFpxzmEw8ZDxi5hqZRJlWF749TWRnkx9S06kGzmTP60g9YofnyClyfSiHkn2Yv2uiotVaqmxpT41AV6dBnQ6mq+Dy0tHPAGmE/3PaqsNN5d9rMQryQhxWAY4iBuAc8c5oM9xHeDo6g3QYzU6UddHb+deqkuNmzgt9ZQKHoGsXs3q0MiES5vGYnwG/PttxsV0sUXc7qMYBBoakLX+h8hoNvVs4mLLgL27TNvzY4q6SzAFZzdFBTgTE8vcuFdkCThjMGHqgpEvCTab8IEbu/4cWDsWDY8HzjA/Vm4kNNirF3L6jMAmDGD4xmCQU6psWoVcOedwOOPGw8mbX/Q93r9ejOzE68kYTQRS3IAaAKXF53qR9KkYpEZhEW8GYR+o/VKDmcnjwtaZTD17+3bo6J8j5WYfbrHjOfvc+dy24sXK5Wbq9SECeo05fZ/S08wmxjWRUdojxunVF5e7P2mTYvfjr4n+lPPrLxiGPxGoAtCikE6lBxN9iICwiJBniXP3ErhMAuH6mozIC5cqFR5ed/vN4POgFhcrNSllyoFqOMTStU751u1oIuKlLrggvgDrTtXUn6+KbmZzGXCBKUefJAzrMbap6aGVUu2wLD31wJy3Trz6RX05nWf7TQagpAmiIDIBPSA4x6UhqttbXewhUPICIRD0+aqXahW/QbUYFB9VDVv6IN3rscsIxnLvHn9BdikSUpVVUXbGwD+rm0KoRALUfv+Hz3KQjUU4vXxBIDb9iMIaYIIiEzAVgMNZZBxC5q2Nh4YAfPmXFJiBkpXbYbeKeea31pdo9/+Z81Satw41Z0/TrWhTPXkFsau7UAUlZyvX5uDXRJlcrXbDwT6n0/fi/Jycw+CQTPoeyUy1M8l3gzCfn5ilBbSCL8CwlfJUSFF2AnyFi0aXI3hjg4Oztq2zbhYPvYYu2kCbJQOBNg9s7WVffsnTgQeeACYOhU4fBh53VYpzNOncTYnBznHj+PMpBLkRiLAqVMoBHARTiHnDIAPPvK4EPCw2uuREU+pgffLSqDXZ4guKOgL5usjJ4fdbbVhu6CAjcm6nkNJCddpANjI3trK39vbOb6hqAhYsMDEPJSUmJQjTU38OxLhZd06NkhHIv1TakjUtDAKEQGRztgeL4P1fGluZqFQW8sD2qJFwG9/y9sCAeCuu4DiYvbGmTmTB7jqat6e4/gT6TrKAECEnLNncQZA7gfHgA+O4WxOLnD2jPE+GuiAf+ZM4n3cfPzjHHOhGT8e+MxnOHbhnHN4+86dPNBrb6ZgkIXfnj2cR0kHsj3zjGmnp4e9l664gn/ffjvfO51ttbGRBYFNURHvFwoNvB+CkM74mWak65LxKiYfJHSrj2U41X79jY1mXSjEvxcuNGqUkhKlvvhFpcaP76e6OT2pJMrQPCLxCzrmYtw4z0I+/ewIOr4hP1+ppUtVn21B21pqa41aqczKOGtnr9WxELFucixbkXgwCWkKxAaRHfQbgxJJDG1U1Z5LoRDvqwdUbXCtrjaePLG8jcrKlCoo6PvdO9FnXelBVH/z1Za2b2hPpClTovcNhfjeaLdf3ddwmJeWFiMktUFaCxLbRdgvEhQnpCl+BUSysxgISaa+njUefeaJDRtY3aH14R0d0QesWsXqkvx8Vp1s2MD7trUB06YZdVJxMafRADiIbOLE/iffvz9K55/XeYzVO0Rmn0mT+h8XL3gtEIi9zQu7rbFj+TM3l/u2dSunE7n5ZlYvrV3LKqJrruHfZWVsZ1izhtVEu3Zx4OCUKaze27DBpO3evZtTbXjd01j0ZUYU+4MwOhEBMZqws646xByD9u71zhp6552cLO4732GdekkJD34AJ9rbuRNYvhxYuZKFwrhxvK2ri4VKIo4cibZB5OTwgJsI3YGPYhi4AfTmjoleoQVRaSnbTa67jgd+bSMoLmZjcUUF2yJ27eL1a9fy73vv5X5pCdtP2joEgywoVq2STKxCViFG6tGEu9qPV4K+FSv4bXj2bODgQfbA0bz2Gu/b1gZ8+9v8CfQN/L3dvcgHOM3E8uVAZ6fZ7vYOAlh4dHfHNzL7fdvu6IiuxQBEeyoBULNno6vtDQQ+PGG8kMrLWQi1tPASDgM//znPkgD22KqvN55GHR1srH/9dRYSgUDsYj36XtbV8WxkKN5kgjAa8aOHStcl62wQbmOoTpHhpR/XsRPBoDGw6nVaN6/17UuXqkiA7QenyWUfOO88TqExELvA3LlKfeELw2dnAKKTBpaUcHR0ba0xqOvYi8ZGXubN40XbE+KV+RSELAMSB5GBaH3S6tWsN1+40Gxzzyaamtivv62N9wXYjbWnh1Usu3YZnTqAAICuQAkCXcf4jbywkNUv771n3GL98uqrwLvv+tt3/Hjg5Mno2YOeOYwZwyqn0lJOoKc5dgz461+BzZtZJVRQYPoUiXB/Kyu57888wyquRGU+BUHohwiIdGMgJSmJeJDr6uIMojt2cDBcUxOrRB591BSzAVgY1NayTr24GLjsMl6flwcsX85ZWu+9lw2/Opsr4C97qo1W52jsAkN2W/n5bCh++WUWDmVlbBg/fJi3z5jB1edqaoCf/YwFBcDCwu5zOMx92rXLZFKdPZvtKFdfzaohKfMpCANGBES64bYzuNE6fV3yMj/feNpMnMi691On2NisB2k9OIdCvH3BAvY26uoykcb797Nguf9+E+08YQJ/njjB5+ntHbiwsM8PRB/b28vCobCQBUNtLUdwA3weXWzn/PN5mw7kq61loaP77XXf1q9nG8OyZSwsE91TESCC0A8REOmGWxUCsCpI1x1Yu9bUdgiHefDVA6U2Kvf28iDa1dWnQgLAxwSDrHrp6eHft90G/OAHXClt8eLoVBgnTvBnIMDG4NZW/8KhvBy49lrgd78zxnA3Wuhod9q9e9mlVq+fOJFnOsEgsGkTCwgvL6MVK8z3ujrus66LoUuC2tXz3CQSyoKQpYiASDe8dOM6dkHbFCorWShcdRUPjlqF09XFwqSiglVFZWXA9OnA22/z544dbLfo7ua2Fi0Cfv979uhxhExvTgHyzzoeS3l5bAeIREyOonho20F1tbk2W8XlRgsj21spHAbeeQf4zW/Y1tDZycIL6O9xtHp1dHt65uCeSaxZw4Il1uzASygLgiACYlTQ1MRv/BUVwI03sp5961Ye0NrbgYce4rrIzz7Lg+hzz/Fxr7zCwgHgAbisjFVPOqBsyxYWFpoxY5DvxCGczc1FzunTpq60k7gvropJD/LvvWeCzz7/eX77j4c+bs4cPkbvrwVffn7/mUMstZDbpdXP4D8Qg7Woo4QsQgTEaKCigt/IdYR0RYUZ0BYs4FnF17/Oiec0Wme/cycHw9leQN3d7DVkCweABYcjIHLGj2d1D8DZTnXivljCYexY097+/ay+OnqU1UfaxmBTXMweTG+/zaqkzk4ecOvr+bhHHuF2gkG2i1RU8HF6gNbeSkD04D55skmeV1TE24ZTbSTqKCGLkEjqoeIR3ZyUdmNF+TY3s8rpRz/iwRTgwbmpid/AGxp45qBTZejZgx2QVljIQqCzkwduwMwcAA64O3CA1U2avDxzLMBCSFNczLOB9evZ6PzhhyyQ5swBLrmE1V0XX8zCYcoU4Cc/YYF2zTUmSlnXgL7+eiMcdH/1AO11P+Ldq+EgmW0LQrrhJ1giXZe0CJQbbMbORIFadrteVcvcQXM6AV1lJSedswPl3Mns7II+uk70XKuEaE2NUlOnRgeqBYN9JUdVYaEJnjvXKSZkV2wrLTUZUu1kehMm8KcObtMBe+56z/oT4HYGct8EQUgIJFBuhBisgdN+E66vN3ptvU174dTXG3//nh7gqaeij9dFgEIhNg63tABf+YpR82jPJoCNwsXFXAsBAB580LigvvJK9H46FgHgN/7rrzc5mz780Hgmvf8+zwIOHuTfgQDPNp54guMXnn7aBLxpr6jTp3nGsHIlz3zKytiWUlHB545ETHDca69F3zcJcBOEEUMExFBxD1h+jZi2YLGFBcDfIxHWoQOsmtmxgz/1OSIRc96eHt5eXs6/9++PjhsATMTy8eNsBA6FWDgEg3y8baPQSfn0ID19OrfT0MDJ+K6+ml1iV67kfEz79nEm2DFj2DuqqIgH/Asv5HauuIJtIQCfb/58bm/RIo6G3rCBvZcAU+mupgaYNYtVZYIgpAQREMOBLRT8GjFtwWJ73tx0E3/u3m3iG26/PTpdRHNzdDqJcJgH3Sef5AF64UIeWO34gJMn2U5w7Bj/1gImEGC30k2bgKoqHsxfeslUlTtwgNddeSVfU3s78NWvcuxEe7tJ533oEH/m53PbNTVmRjBrFrcRCJhr0v3RfdF6/a4ujofYsIGP17aYeAJXPIsEITn40UOl65IWNgil4heudxNru92Gu9i9+xg78Z62Tejf2gZRU8O/p01Tas4cU/THtkm4df/BoCkkpBd9DfqaKiuNfcFup6EhOqFeaWn0PuGw6YNdqc1drc3dV/e9SHT/BUFICFJdUQ7AJgBHALRa6yYBeArAG85nsbOeANwDoB3AnwFc5uccaSMgBmI4jTXg2YboWIOknYm0sZEHdtsgrYWAPVDbRunKSqW2b482UtfWchv6WF1FTg/8LS1mMNfCwxYioZAxlGsjtjZG2+1oI7pd7lMv9sDuFrbhsNk/lgAQw7UgDIh0EBALAVzmEhDrANzhfL8DwPec77UAtjuC4pMAnvNzjrQREAPBfvu336rjvQXrgTIcjp4tuN/+46XLLilh4aD3mziR02E3NPQfsINBMwPxmnEUF/Nx+u1fD/7l5fw5b55SVVX8ffp0I/Tc163P7eWdZd8T+z6NBCJwhAwn5QKCrwEXugTEawCmOt+nAnjN+X4fgJu89ou3jEoBoZT3m7GXK6uNPfPQA6x+s9d1EBoaeECeO5cHaYDrRtuzhVgCZPp0rv1QWmpmDbZgaGzkGgzaVba2NnoAt1VctuCya1XYgi6eUHS78I70QC0qKyHD8SsgRtpIfa5S6jAAKKUOE9E5zvppAN6x9jvorDvsOh5EtAzAMgAo1emfRxs62nfHDhNxvGwZe/rMncs5hjo62HCrDbbaQF1Xx/to99SbbzYG33XrTN6l732Pk/tNn861E/Ly+Lf2eJo+nYf/AwfYs6i93Vzf449z0Novf8ltt7Tw58aNxlV25sxoV1yAr7Orq386ELvfdv6kWC7CqY5WltxMgsD4kSKDXdB/BtHp2n7c+XwMwKes9b8D8IlE7Y+aGYSXkVm/Sdtv6vYbt72+tja6HXubrY7RaiH7Td6t63erevSsJRw2AWw1NdEGbH2cNk5rG4TbjjJcVdtExSMISQVpOoN4n4imKp49TAUbsQGeMfyjtd8FAHyWJEtzOjqAJUs4mE3HNug8QnbKhq4u4wba0WGC0oJBdlm12wmHTdxAXZ0JpFu6lGMgTp5k99dQyMROBALGDVTHHgB8Pv1mv2KFaUsfc9tt7P7a3My/AXZl1bUlmpu93XV1inJdG3ogMwEJhhOE9MCPFBnsgv4ziPWINlKvc75/FtFG6uf9tD8qZhC27UC/+Tc2+rM3VFaaffSxwSAbm/Wo2KX4AAALUUlEQVTxel/AzADsY/28iWv7R0tLdBu6HX1u29agDcfuc7htJfHcUwVBSAlI9QyCiLYAWARgMhEdBBAGcBeAh4noZgAHANzg7L4N7MnUDqALwOhV/rqDttz6bD2D2LaNI4kbG/kYrb8PBPgtXqfQ2LKFj9E2h/Z2k7m1p4cD5HTAW1cX2zGCQVNudM0aPp+t+3dfo37Tf/11Y4uYO9fUnwCiZzv2se76C7atZNEiCV4ThNGMHymSrktaziD8eMDYOva2tv72AtvLR3spaZdQbWeorDTbYr3N22/+8a5RzyC0jUF7LfmZAYyUvUDsEoIwbCDVM4isZaAFapYs4bf0YJDzGelcRHof/Xbe2srbGho4QV5zM3sT/eUvPHOwayN0dPCMoauLbRV2yg2va6yoAB57jI/bv59nE4GAmTXEmwGMlL0g1Z5NgpCFiIAYbhINmG71jq4WN2cOu6y6XUO1Yfjyy3nZtInzKa1dyyqcbdv4+HCY1TqrV0fncaqtjX9+97Vv3tw/s2w6qInE9VQQRhwREMnAaxD2qoRWX88CYf58XjdlSn/hsmIF2yDq63m2cewY79fUxMn3tK2ioID3122XlXGt523b2L6h20j0Jm4LOLd9IV7/ko14NgnCyONHD5WuS1raIOw4A68cQzoCWsdCaK8md5yE12+dd6mlJTrxne1ZZEdou72n/CQTdPclUWJBQRBGHUiHVBvJXkZEQNiDpJ/BNVYyPncGVltAJDIiJ/odLxDP73UPBDEYC8KoRgTEcOGVhjvem3O8nEru2UWsgdbdRqwZRTIGaBn8BSHj8SsgxAaRCC/jaDxD6dat0TEONm4jcCy9erw2dDuD0cf7sR24bRRSjEcQshc/UiRdl5TbIBKpduLtO5B2E6UCH2gtCr8xGn6PEQRhVAGZQYwA7rdtu3ym+21b7xuJmHV2xlN7f/cMIZ6L50DiAwYao+H3GEEQMhIREEPBPXjGG0z1OtvN9YUXBpfMLt41xGMwqilxLxWErIV4tjE6qaqqUnv27En1ZQwMnXcJiD2DcKPjEdatG/nBWmwQgpBxENGLSqmqRPvJDGKkcRfN8TPgp1LNIykuBCFrEQEx3CTjjTuVah6xQQhC1pKT6gvIOPQbd3Oz9/aODlYZdXSM7HUNFi2cRL0kCFmHCAgvhjKI19dz4rxIxPv4RAJEEAQhTRAB4cVQBvHJkzkx3po13sfX10cX3xkso20mIgjCqENsEF4MVe8e7/jhsieI8VgQhCQjbq6jFXE/FQRhkIiba6YjAWyCICQZsUGkE2JXEAQhjRABoUmHwVk8nARBSCNExaRJB6OvBKUJgpBGiIDQpMPgLHYFQRDSCFExaQYTMZwOailBEIQkIQJiKIjNQBCEDEZUTEMhHdRSgiAISUIExFAQm4EgCBlMdqqYxHYgCIKQkOwUEGI7EARBSEh2qpjEdiAIgpCQ7BQQYjsQBEFISHaqmARBEISEiIAQBEEQPBEBIQiCIHgiAkIQBEHwRASEIAiC4IkICEEQBMETERCCIAiCJ6SUSvU1DBoiOgrg7SSeYjKAbMzHIf3OHrKxz0B29tvu83Sl1JREB4xqAZFsiGiPUqoq1dcx0ki/s4ds7DOQnf0eTJ9FxSQIgiB4IgJCEARB8EQERHzuT/UFpAjpd/aQjX0GsrPfA+6z2CAEQRAET2QGIQiCIHgiAkIQBEHwRASEBRG9RUSvENE+ItrjrFtNRIecdfuIqDbV1zmcENFEInqEiNqI6K9EVE1Ek4joKSJ6w/ksTvV1Djcx+p3pz7rC6ts+IjpJRLdm8vOO0+dMf9bfJqK/EFErEW0hokIiKiOi55zn/BARFSRsR2wQBiJ6C0CVUqrDWrcawCml1PdTdV3JhIg2A9illNro/MEEAPwngA+UUncR0R0AipVS/5HSCx1mYvT7VmTws7YholwAhwBcAaABGf68gX59rkeGPmsimgbgTwBmKKW6iehhANsA1AL4tVLqQSL6CYCXlVI/jteWzCCyGCIaD2AhgJ8BgFKqRynVCeBzADY7u20G8PnUXGFyiNPvbOLTAP6mlHobGf68Lew+Zzp5AMYSUR745ecwgH8G8Iiz3ddzFgERjQLwJBG9SETLrPUriOjPRLQpk6bfAMoBHAXQTER7iWgjERUBOFcpdRgAnM9zUnmRSSBWv4HMfdZuvgxgi/M905+3xu4zkKHPWil1CMD3ARwAC4YTAF4E0KmUOu3sdhDAtERtiYCIZr5S6jIA1wJoIKKFAH4M4GMALgXf7B+k8PqGmzwAlwH4sVJqDoAIgDtSe0kjQqx+Z/Kz7sNRqdUB+J9UX8tI4dHnjH3WjrD7HIAyAOcDKAKPaW4S2hdEQFgopd51Po8A+F8Alyul3ldKnVFKnQXwUwCXp/Iah5mDAA4qpZ5zfj8CHjjfJ6KpAOB8HknR9SULz35n+LO2uRbAS0qp953fmf68AVefM/xZhwDsV0odVUr1Avg1gHkAJjoqJwC4AMC7iRoSAeFAREVE9A/6O4CrALTqfxyH6wG0puL6koFS6j0A7xBRhbPq0wBeBbAVwBJn3RIAv0nB5SWNWP3O5Gft4iZEq1oy+nk7RPU5w5/1AQCfJKIAERHM//UfAHzJ2cfXcxYvJgciKgfPGgBWQTyglPovIvoFeBqqALwFYLnW12YCRHQpgI0ACgC8CfbuyAHwMIBS8B/bDUqpD1J2kUkgRr/vQQY/awAgogCAdwCUK6VOOOtKkMHPO0afM/3/eg2AGwGcBrAXwDfANocHAUxy1v2LUuqjuO2IgBAEQRC8EBWTIAiC4IkICEEQBMETERCCIAiCJyIgBEEQBE9EQAiCIAieiIAQRi1EdMr1+1+JaEOCY+qchHTx9llERL+Nse1Wx23Sa9tGIpqR6LoHcr1xjv0jEQ2oAL0gDBQREEJWoZTaqpS6awhN3ApOfubV9jeUUq8OoW1BSCtEQAgZCRFNIaJfEdELzjLfWd/31k5EHyOiZ53t33XNSMaRqRfxS2JuAee2+QMR/cHjnH1v9UR0ioj+i4heds5xboLr/W8iuoeIniGiN4noS9a224nrlLxMRLZwu4GIniei14logbNvLhGtd/r0ZyJa7qyfSkQ7iWsftOr9BSEeIiCE0cxYsorBAPiute1uAD9USs0F8EVw1LSbuwHc7ezjzkszBzxbmAHO/jpfKXWPs9+VSqkrE1xbEYBnlVKXANgJ4Js++jMVwKcALAZwFwAQ0bXgtMxXOG2ts/bPU0pd7lxn2Fl3M4ATTp/mAvgmEZUB+AqAJ5RSlwK4BMA+H9cjZDl5iXcRhLSl2xnwAPDsAIDWy4cAzOBUNACA8TrXlkU1TE78B8ApkjXPK6UOOu3uA3AhuAiLX3oAaDvGiwA+4+OYR53kca9aM44QgGalVBcAuFJg/Npq/0Ln+1UAPm7NQCYAuAjACwA2EVG+cx4REEJCREAImUoOgGqlVLe90hIYibBz1JzBwP9XepXJY+P3ePucZH3Gyoej97fbJwArlVJPuHd20td/FsAviGi9UurnPq5JyGJExSRkKk8CWKF/OMn53DwLVj8BXEzGD38H4J6JJJMnASzVnlNENCnB/k8A+DdnpgAi+icnU/F0AEeUUj8FV9K7LJkXLWQGIiCETOUWAFWOofZVAN/y2OdWAKuI6Hmw/v+Ej3bvB7Ddy0idDJRSj4PTce9xVF3/nuCQjeDUzi8RUSuA+8Czi0UA9hHRXrBQvDtpFy1kDJLNVchanLfybqWUIqIvA7hJKfW5VF+XIKQLYoMQsplPANjgFFXpBLA0xdcjCGmFzCAEQRAET8QGIQiCIHgiAkIQBEHwRASEIAiC4IkICEEQBMETERCCIAiCJ/8P1jDyVYiANC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99" y="3311488"/>
            <a:ext cx="3485674" cy="2471984"/>
          </a:xfrm>
          <a:prstGeom prst="rect">
            <a:avLst/>
          </a:prstGeom>
        </p:spPr>
      </p:pic>
      <p:pic>
        <p:nvPicPr>
          <p:cNvPr id="27" name="오디오 2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16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59"/>
    </mc:Choice>
    <mc:Fallback xmlns="">
      <p:transition spd="slow" advTm="73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통계는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Statistics refers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6142"/>
            <a:ext cx="10984832" cy="464788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dirty="0"/>
              <a:t>통계는 데이터를 이해하는 수리적인 기법 입니다</a:t>
            </a:r>
            <a:endParaRPr lang="en-US" altLang="ko-KR" sz="2400" dirty="0"/>
          </a:p>
          <a:p>
            <a:pPr marL="261938" lvl="1" indent="0">
              <a:spcBef>
                <a:spcPts val="600"/>
              </a:spcBef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Statistics refers to the mathematics and techniques with which we understand data.</a:t>
            </a:r>
          </a:p>
          <a:p>
            <a:pPr marL="261938" lvl="1" indent="0">
              <a:spcBef>
                <a:spcPts val="600"/>
              </a:spcBef>
              <a:buNone/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230188" indent="-285750">
              <a:spcBef>
                <a:spcPts val="600"/>
              </a:spcBef>
            </a:pPr>
            <a:r>
              <a:rPr lang="ko-KR" altLang="en-US" sz="2400" dirty="0"/>
              <a:t>데이터</a:t>
            </a:r>
            <a:r>
              <a:rPr lang="en-US" altLang="ko-KR" sz="2400" dirty="0"/>
              <a:t> </a:t>
            </a:r>
            <a:r>
              <a:rPr lang="ko-KR" altLang="en-US" sz="2400" dirty="0"/>
              <a:t>수가 적다면 데이터 자체를 보여주는 것이 가장 좋은 방법일 수 있습니다</a:t>
            </a:r>
            <a:r>
              <a:rPr lang="en-US" altLang="ko-KR" sz="2400" dirty="0"/>
              <a:t> </a:t>
            </a:r>
          </a:p>
          <a:p>
            <a:pPr marL="261938" indent="-261938">
              <a:spcBef>
                <a:spcPts val="600"/>
              </a:spcBef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   One obvious description of any data set is simply the data itself.</a:t>
            </a:r>
          </a:p>
          <a:p>
            <a:pPr marL="261938" indent="-261938">
              <a:spcBef>
                <a:spcPts val="600"/>
              </a:spcBef>
              <a:buNone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ko-KR" altLang="en-US" sz="2400" dirty="0"/>
              <a:t>매우 데이터가 매우 많다면</a:t>
            </a:r>
            <a:r>
              <a:rPr lang="en-US" altLang="ko-KR" sz="2400" dirty="0"/>
              <a:t>,</a:t>
            </a:r>
            <a:r>
              <a:rPr lang="ko-KR" altLang="en-US" sz="2400" dirty="0"/>
              <a:t> 통계를 사용하면 데이터를 정제해서 중요한 정보만 전달해 줄 수 있습니다</a:t>
            </a:r>
            <a:endParaRPr lang="en-US" altLang="ko-KR" sz="2400" dirty="0"/>
          </a:p>
          <a:p>
            <a:pPr marL="261938" indent="0">
              <a:spcBef>
                <a:spcPts val="600"/>
              </a:spcBef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But for a larger data set, we use statistics to distill and communicate relevant features of data.</a:t>
            </a:r>
          </a:p>
          <a:p>
            <a:pPr marL="358775" lvl="1" indent="0">
              <a:spcBef>
                <a:spcPts val="600"/>
              </a:spcBef>
              <a:buNone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58775" lvl="1" indent="0">
              <a:spcBef>
                <a:spcPts val="600"/>
              </a:spcBef>
              <a:buNone/>
              <a:tabLst>
                <a:tab pos="358775" algn="l"/>
              </a:tabLst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altLang="ko-KR" sz="2000" dirty="0"/>
          </a:p>
          <a:p>
            <a:pPr marL="358775" lvl="1" indent="0">
              <a:spcBef>
                <a:spcPts val="600"/>
              </a:spcBef>
              <a:buNone/>
              <a:tabLst>
                <a:tab pos="358775" algn="l"/>
              </a:tabLst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7338" indent="-342900">
              <a:spcBef>
                <a:spcPts val="600"/>
              </a:spcBef>
              <a:tabLst>
                <a:tab pos="358775" algn="l"/>
              </a:tabLst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85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95"/>
    </mc:Choice>
    <mc:Fallback xmlns="">
      <p:transition spd="slow" advTm="22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기본 설정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Basic Setting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1819274"/>
            <a:ext cx="10515600" cy="462475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/>
              <a:t>def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sum_of_squares</a:t>
            </a:r>
            <a:r>
              <a:rPr lang="en-US" altLang="ko-KR" sz="2000" dirty="0"/>
              <a:t>(v):	# linear_algebra.py </a:t>
            </a:r>
            <a:r>
              <a:rPr lang="ko-KR" altLang="en-US" sz="2000" dirty="0"/>
              <a:t>코드에서 </a:t>
            </a:r>
            <a:r>
              <a:rPr lang="ko-KR" altLang="en-US" sz="2000" dirty="0" err="1"/>
              <a:t>임포트</a:t>
            </a:r>
            <a:r>
              <a:rPr lang="ko-KR" altLang="en-US" sz="2000" dirty="0"/>
              <a:t> 하는 대신 여기에 코딩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＂＂＂v_1 * v_1 + … + </a:t>
            </a:r>
            <a:r>
              <a:rPr lang="en-US" altLang="ko-KR" sz="2000" dirty="0" err="1"/>
              <a:t>v_n</a:t>
            </a:r>
            <a:r>
              <a:rPr lang="en-US" altLang="ko-KR" sz="2000" dirty="0"/>
              <a:t> * </a:t>
            </a:r>
            <a:r>
              <a:rPr lang="en-US" altLang="ko-KR" sz="2000" dirty="0" err="1"/>
              <a:t>v_n</a:t>
            </a:r>
            <a:r>
              <a:rPr lang="en-US" altLang="ko-KR" sz="2000" dirty="0"/>
              <a:t>＂＂＂</a:t>
            </a:r>
          </a:p>
          <a:p>
            <a:pPr marL="0" indent="0">
              <a:buNone/>
            </a:pPr>
            <a:r>
              <a:rPr lang="en-US" altLang="ko-KR" sz="2000" dirty="0"/>
              <a:t>    return dot(v, v)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/>
              <a:t>def</a:t>
            </a:r>
            <a:r>
              <a:rPr lang="en-US" altLang="ko-KR" sz="2000" dirty="0"/>
              <a:t> dot(v, w):		 # linear_algebra.py </a:t>
            </a:r>
            <a:r>
              <a:rPr lang="ko-KR" altLang="en-US" sz="2000" dirty="0"/>
              <a:t>코드에서 </a:t>
            </a:r>
            <a:r>
              <a:rPr lang="ko-KR" altLang="en-US" sz="2000" dirty="0" err="1"/>
              <a:t>임포트</a:t>
            </a:r>
            <a:r>
              <a:rPr lang="ko-KR" altLang="en-US" sz="2000" dirty="0"/>
              <a:t> 하는 대신 여기에 코딩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＂＂＂v_1 * w_1 + … + </a:t>
            </a:r>
            <a:r>
              <a:rPr lang="en-US" altLang="ko-KR" sz="2000" dirty="0" err="1"/>
              <a:t>v_n</a:t>
            </a:r>
            <a:r>
              <a:rPr lang="en-US" altLang="ko-KR" sz="2000" dirty="0"/>
              <a:t> * </a:t>
            </a:r>
            <a:r>
              <a:rPr lang="en-US" altLang="ko-KR" sz="2000" dirty="0" err="1"/>
              <a:t>w_n</a:t>
            </a:r>
            <a:r>
              <a:rPr lang="en-US" altLang="ko-KR" sz="2000" dirty="0"/>
              <a:t>"""</a:t>
            </a:r>
          </a:p>
          <a:p>
            <a:pPr marL="0" indent="0">
              <a:buNone/>
            </a:pPr>
            <a:r>
              <a:rPr lang="en-US" altLang="ko-KR" sz="2000" dirty="0"/>
              <a:t>    return sum(</a:t>
            </a:r>
            <a:r>
              <a:rPr lang="en-US" altLang="ko-KR" sz="2000" dirty="0" err="1"/>
              <a:t>v_i</a:t>
            </a:r>
            <a:r>
              <a:rPr lang="en-US" altLang="ko-KR" sz="2000" dirty="0"/>
              <a:t> * </a:t>
            </a:r>
            <a:r>
              <a:rPr lang="en-US" altLang="ko-KR" sz="2000" dirty="0" err="1"/>
              <a:t>w_i</a:t>
            </a:r>
            <a:r>
              <a:rPr lang="en-US" altLang="ko-KR" sz="2000" dirty="0"/>
              <a:t> for </a:t>
            </a:r>
            <a:r>
              <a:rPr lang="en-US" altLang="ko-KR" sz="2000" dirty="0" err="1"/>
              <a:t>v_i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w_i</a:t>
            </a:r>
            <a:r>
              <a:rPr lang="en-US" altLang="ko-KR" sz="2000" dirty="0"/>
              <a:t> in zip(v, w))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IPython.core.interactiveshell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InteractiveShell</a:t>
            </a: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lang="en-US" altLang="ko-KR" sz="2000" dirty="0" err="1"/>
              <a:t>InteractiveShell.ast_node_interactivity</a:t>
            </a:r>
            <a:r>
              <a:rPr lang="en-US" altLang="ko-KR" sz="2000" dirty="0"/>
              <a:t> = "all"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from collections import Counter</a:t>
            </a:r>
          </a:p>
          <a:p>
            <a:pPr marL="0" indent="0">
              <a:buNone/>
            </a:pPr>
            <a:r>
              <a:rPr lang="en-US" altLang="ko-KR" sz="2000" dirty="0"/>
              <a:t>#from </a:t>
            </a:r>
            <a:r>
              <a:rPr lang="en-US" altLang="ko-KR" sz="2000" dirty="0" err="1"/>
              <a:t>linear_algebra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sum_of_squares</a:t>
            </a:r>
            <a:r>
              <a:rPr lang="en-US" altLang="ko-KR" sz="2000" dirty="0"/>
              <a:t>, dot # linear_algebra.py </a:t>
            </a:r>
            <a:r>
              <a:rPr lang="ko-KR" altLang="en-US" sz="2000" dirty="0"/>
              <a:t>코드에서 </a:t>
            </a:r>
            <a:r>
              <a:rPr lang="ko-KR" altLang="en-US" sz="2000" dirty="0" err="1"/>
              <a:t>임포트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import math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import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 as np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790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7"/>
    </mc:Choice>
    <mc:Fallback xmlns="">
      <p:transition spd="slow" advTm="12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친구 수 히스토그램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Friend Counts Histogram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1575169"/>
            <a:ext cx="10515600" cy="523398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 err="1"/>
              <a:t>num_friends</a:t>
            </a:r>
            <a:r>
              <a:rPr lang="en-US" altLang="ko-KR" sz="1600" dirty="0"/>
              <a:t> = [100,49,41,40,25,21,21,19,19,18,18,16,15,15,15,15,14,14,13,13,13,13,12,12,11,10,10,10,10,10,10,10,10,10,10,10,10,10,10,10,9,9,9,9,9,9,9,9,9,9,9,9,9,9,9,9,9,9,8,8,8,8,8,8,8,8,8,8,8,8,8,7,7,7,7,7,7,7,7,7,7,7,7,7,7,7,6,6,6,6,6,6,6,6,6,6,6,6,6,6,6,6,6,6,6,6,6,6,5,5,5,5,5,5,5,5,5,5,5,5,5,5,5,5,5,4,4,4,4,4,4,4,4,4,4,4,4,4,4,4,4,4,4,4,4,3,3,3,3,3,3,3,3,3,3,3,3,3,3,3,3,3,3,3,3,2,2,2,2,2,2,2,2,2,2,2,2,2,2,2,2,2,1,1,1,1,1,1,1,1,1,1,1,1,1,1,1,1,1,1,1,1,1,1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def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make_friend_counts_histogram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plt</a:t>
            </a:r>
            <a:r>
              <a:rPr lang="en-US" altLang="ko-KR" sz="1600" dirty="0"/>
              <a:t>):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friend_counts</a:t>
            </a:r>
            <a:r>
              <a:rPr lang="en-US" altLang="ko-KR" sz="1600" dirty="0"/>
              <a:t> = Counter(</a:t>
            </a:r>
            <a:r>
              <a:rPr lang="en-US" altLang="ko-KR" sz="1600" dirty="0" err="1"/>
              <a:t>num_friends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xs</a:t>
            </a:r>
            <a:r>
              <a:rPr lang="en-US" altLang="ko-KR" sz="1600" dirty="0"/>
              <a:t> = range(101)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ys</a:t>
            </a:r>
            <a:r>
              <a:rPr lang="en-US" altLang="ko-KR" sz="1600" dirty="0"/>
              <a:t> = [</a:t>
            </a:r>
            <a:r>
              <a:rPr lang="en-US" altLang="ko-KR" sz="1600" dirty="0" err="1"/>
              <a:t>friend_counts</a:t>
            </a:r>
            <a:r>
              <a:rPr lang="en-US" altLang="ko-KR" sz="1600" dirty="0"/>
              <a:t>[x] for x in </a:t>
            </a:r>
            <a:r>
              <a:rPr lang="en-US" altLang="ko-KR" sz="1600" dirty="0" err="1"/>
              <a:t>xs</a:t>
            </a:r>
            <a:r>
              <a:rPr lang="en-US" altLang="ko-KR" sz="1600" dirty="0"/>
              <a:t>]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plt.bar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xs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ys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plt.axis</a:t>
            </a:r>
            <a:r>
              <a:rPr lang="en-US" altLang="ko-KR" sz="1600" dirty="0"/>
              <a:t>([0,101,0,25])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plt.title</a:t>
            </a:r>
            <a:r>
              <a:rPr lang="en-US" altLang="ko-KR" sz="1600" dirty="0"/>
              <a:t>("Histogram of Friend Counts")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plt.xlabel</a:t>
            </a:r>
            <a:r>
              <a:rPr lang="en-US" altLang="ko-KR" sz="1600" dirty="0"/>
              <a:t>("# of friends")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plt.ylabel</a:t>
            </a:r>
            <a:r>
              <a:rPr lang="en-US" altLang="ko-KR" sz="1600" dirty="0"/>
              <a:t>("# of people")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import </a:t>
            </a:r>
            <a:r>
              <a:rPr lang="en-US" altLang="ko-KR" sz="1600" dirty="0" err="1"/>
              <a:t>matplotlib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plt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%</a:t>
            </a:r>
            <a:r>
              <a:rPr lang="en-US" altLang="ko-KR" sz="1600" dirty="0" err="1"/>
              <a:t>pylab</a:t>
            </a:r>
            <a:r>
              <a:rPr lang="en-US" altLang="ko-KR" sz="1600" dirty="0"/>
              <a:t> inline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make_friend_counts_histogram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plt</a:t>
            </a:r>
            <a:r>
              <a:rPr lang="en-US" altLang="ko-KR" sz="1600" dirty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87" y="3277752"/>
            <a:ext cx="4941426" cy="3531405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94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9"/>
    </mc:Choice>
    <mc:Fallback xmlns="">
      <p:transition spd="slow" advTm="10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기본 통계치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Basic Statistics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85256"/>
            <a:ext cx="10515600" cy="4729843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 err="1"/>
              <a:t>num_points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len</a:t>
            </a:r>
            <a:r>
              <a:rPr lang="en-US" altLang="ko-KR" sz="2000" dirty="0"/>
              <a:t>(</a:t>
            </a:r>
            <a:r>
              <a:rPr lang="en-US" altLang="ko-KR" sz="2000" dirty="0" err="1"/>
              <a:t>num_friends</a:t>
            </a:r>
            <a:r>
              <a:rPr lang="en-US" altLang="ko-KR" sz="2000" dirty="0"/>
              <a:t>)                   # 204</a:t>
            </a:r>
          </a:p>
          <a:p>
            <a:pPr marL="0" indent="0">
              <a:buNone/>
            </a:pPr>
            <a:r>
              <a:rPr lang="en-US" altLang="ko-KR" sz="2000" dirty="0" err="1"/>
              <a:t>largest_value</a:t>
            </a:r>
            <a:r>
              <a:rPr lang="en-US" altLang="ko-KR" sz="2000" dirty="0"/>
              <a:t> = max(</a:t>
            </a:r>
            <a:r>
              <a:rPr lang="en-US" altLang="ko-KR" sz="2000" dirty="0" err="1"/>
              <a:t>num_friends</a:t>
            </a:r>
            <a:r>
              <a:rPr lang="en-US" altLang="ko-KR" sz="2000" dirty="0"/>
              <a:t>)               # 100</a:t>
            </a:r>
          </a:p>
          <a:p>
            <a:pPr marL="0" indent="0">
              <a:buNone/>
            </a:pPr>
            <a:r>
              <a:rPr lang="en-US" altLang="ko-KR" sz="2000" dirty="0" err="1"/>
              <a:t>smallest_value</a:t>
            </a:r>
            <a:r>
              <a:rPr lang="en-US" altLang="ko-KR" sz="2000" dirty="0"/>
              <a:t> = min(</a:t>
            </a:r>
            <a:r>
              <a:rPr lang="en-US" altLang="ko-KR" sz="2000" dirty="0" err="1"/>
              <a:t>num_friends</a:t>
            </a:r>
            <a:r>
              <a:rPr lang="en-US" altLang="ko-KR" sz="2000" dirty="0"/>
              <a:t>)              # 1</a:t>
            </a:r>
          </a:p>
          <a:p>
            <a:pPr marL="0" indent="0">
              <a:buNone/>
            </a:pPr>
            <a:r>
              <a:rPr lang="en-US" altLang="ko-KR" sz="2000" dirty="0" err="1"/>
              <a:t>sorted_values</a:t>
            </a:r>
            <a:r>
              <a:rPr lang="en-US" altLang="ko-KR" sz="2000" dirty="0"/>
              <a:t> = sorted(</a:t>
            </a:r>
            <a:r>
              <a:rPr lang="en-US" altLang="ko-KR" sz="2000" dirty="0" err="1"/>
              <a:t>num_friends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 err="1"/>
              <a:t>smallest_value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sorted_values</a:t>
            </a:r>
            <a:r>
              <a:rPr lang="en-US" altLang="ko-KR" sz="2000" dirty="0"/>
              <a:t>[0]                # 1</a:t>
            </a:r>
          </a:p>
          <a:p>
            <a:pPr marL="0" indent="0">
              <a:buNone/>
            </a:pPr>
            <a:r>
              <a:rPr lang="en-US" altLang="ko-KR" sz="2000" dirty="0" err="1"/>
              <a:t>second_smallest_value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sorted_values</a:t>
            </a:r>
            <a:r>
              <a:rPr lang="en-US" altLang="ko-KR" sz="2000" dirty="0"/>
              <a:t>[1]    # 1</a:t>
            </a:r>
          </a:p>
          <a:p>
            <a:pPr marL="0" indent="0">
              <a:buNone/>
            </a:pPr>
            <a:r>
              <a:rPr lang="en-US" altLang="ko-KR" sz="2000" dirty="0" err="1"/>
              <a:t>second_largest_value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sorted_values</a:t>
            </a:r>
            <a:r>
              <a:rPr lang="en-US" altLang="ko-KR" sz="2000" dirty="0"/>
              <a:t>[-2]    # 49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num_points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largest_value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smallest_value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sorted_values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smallest_value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second_smallest_value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print(</a:t>
            </a:r>
            <a:r>
              <a:rPr lang="en-US" altLang="ko-KR" sz="2000" dirty="0" err="1"/>
              <a:t>second_largest_value</a:t>
            </a:r>
            <a:r>
              <a:rPr lang="en-US" altLang="ko-KR" sz="200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"/>
    </mc:Choice>
    <mc:Fallback xmlns="">
      <p:transition spd="slow" advTm="6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중심 경향성 </a:t>
            </a:r>
            <a:r>
              <a:rPr lang="en-US" altLang="ko-KR" dirty="0"/>
              <a:t>: </a:t>
            </a:r>
            <a:r>
              <a:rPr lang="ko-KR" altLang="en-US" dirty="0"/>
              <a:t>평균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Central Tendencies : Average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11085"/>
            <a:ext cx="10515600" cy="190787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중심 경향성 </a:t>
            </a:r>
            <a:r>
              <a:rPr lang="en-US" altLang="ko-KR" dirty="0"/>
              <a:t>(central tendencies) </a:t>
            </a:r>
            <a:r>
              <a:rPr lang="ko-KR" altLang="en-US" dirty="0"/>
              <a:t>지표는 매우 중요합니다</a:t>
            </a:r>
            <a:endParaRPr lang="en-US" altLang="ko-KR" dirty="0"/>
          </a:p>
          <a:p>
            <a:pPr marL="261938" indent="0"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Usually, we’ll want some notion of where our data is centered.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sz="2800" dirty="0"/>
              <a:t>평균 </a:t>
            </a:r>
            <a:r>
              <a:rPr lang="en-US" altLang="ko-KR" sz="2800" dirty="0"/>
              <a:t>(average)</a:t>
            </a:r>
          </a:p>
          <a:p>
            <a:pPr lvl="1"/>
            <a:r>
              <a:rPr lang="ko-KR" altLang="en-US" sz="2800" dirty="0"/>
              <a:t>중앙값 </a:t>
            </a:r>
            <a:r>
              <a:rPr lang="en-US" altLang="ko-KR" sz="2800" dirty="0"/>
              <a:t>(median)</a:t>
            </a:r>
          </a:p>
          <a:p>
            <a:pPr lvl="1"/>
            <a:r>
              <a:rPr lang="ko-KR" altLang="en-US" sz="2800" dirty="0"/>
              <a:t>분위</a:t>
            </a:r>
            <a:r>
              <a:rPr lang="en-US" altLang="ko-KR" sz="2800" dirty="0"/>
              <a:t> (quantile)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3616621"/>
            <a:ext cx="10515600" cy="266443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/>
              <a:t>def</a:t>
            </a:r>
            <a:r>
              <a:rPr lang="en-US" altLang="ko-KR" sz="2400" dirty="0"/>
              <a:t> mean(x):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    return sum(x) / </a:t>
            </a:r>
            <a:r>
              <a:rPr lang="en-US" altLang="ko-KR" sz="2400" dirty="0" err="1"/>
              <a:t>len</a:t>
            </a:r>
            <a:r>
              <a:rPr lang="en-US" altLang="ko-KR" sz="2400" dirty="0"/>
              <a:t>(x)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mean(</a:t>
            </a:r>
            <a:r>
              <a:rPr lang="en-US" altLang="ko-KR" sz="2400" dirty="0" err="1"/>
              <a:t>num_friends</a:t>
            </a:r>
            <a:r>
              <a:rPr lang="en-US" altLang="ko-KR" sz="24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# </a:t>
            </a:r>
            <a:r>
              <a:rPr lang="en-US" altLang="ko-KR" sz="2400" dirty="0" err="1"/>
              <a:t>Numpy</a:t>
            </a:r>
            <a:r>
              <a:rPr lang="en-US" altLang="ko-KR" sz="2400" dirty="0"/>
              <a:t> version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/>
              <a:t>np.mean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num_friends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1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9"/>
    </mc:Choice>
    <mc:Fallback xmlns="">
      <p:transition spd="slow" advTm="15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중심 경향성 </a:t>
            </a:r>
            <a:r>
              <a:rPr lang="en-US" altLang="ko-KR" dirty="0"/>
              <a:t>: </a:t>
            </a:r>
            <a:r>
              <a:rPr lang="ko-KR" altLang="en-US" dirty="0"/>
              <a:t>중앙값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Median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102429"/>
            <a:ext cx="10515600" cy="3755572"/>
          </a:xfrm>
          <a:ln>
            <a:solidFill>
              <a:srgbClr val="00B050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데이터의 중앙에 있는 값</a:t>
            </a:r>
            <a:r>
              <a:rPr lang="en-US" altLang="ko-KR" dirty="0"/>
              <a:t>(</a:t>
            </a:r>
            <a:r>
              <a:rPr lang="ko-KR" altLang="en-US" dirty="0"/>
              <a:t>홀수</a:t>
            </a:r>
            <a:r>
              <a:rPr lang="en-US" altLang="ko-KR" dirty="0"/>
              <a:t>) </a:t>
            </a:r>
            <a:r>
              <a:rPr lang="ko-KR" altLang="en-US" dirty="0"/>
              <a:t>또는 중앙에 있는 두 값의 평균</a:t>
            </a:r>
            <a:r>
              <a:rPr lang="en-US" altLang="ko-KR" dirty="0"/>
              <a:t>(</a:t>
            </a:r>
            <a:r>
              <a:rPr lang="ko-KR" altLang="en-US" dirty="0"/>
              <a:t>짝수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median(v):</a:t>
            </a:r>
          </a:p>
          <a:p>
            <a:pPr marL="0" indent="0">
              <a:buNone/>
            </a:pPr>
            <a:r>
              <a:rPr lang="en-US" altLang="ko-KR" dirty="0"/>
              <a:t>    """finds the 'middle-most' value of v"""</a:t>
            </a:r>
          </a:p>
          <a:p>
            <a:pPr marL="0" indent="0">
              <a:buNone/>
            </a:pPr>
            <a:r>
              <a:rPr lang="en-US" altLang="ko-KR" dirty="0"/>
              <a:t>    n = </a:t>
            </a:r>
            <a:r>
              <a:rPr lang="en-US" altLang="ko-KR" dirty="0" err="1"/>
              <a:t>len</a:t>
            </a:r>
            <a:r>
              <a:rPr lang="en-US" altLang="ko-KR" dirty="0"/>
              <a:t>(v)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sorted_v</a:t>
            </a:r>
            <a:r>
              <a:rPr lang="en-US" altLang="ko-KR" dirty="0"/>
              <a:t> = sorted(v)</a:t>
            </a:r>
          </a:p>
          <a:p>
            <a:pPr marL="0" indent="0">
              <a:buNone/>
            </a:pPr>
            <a:r>
              <a:rPr lang="en-US" altLang="ko-KR" dirty="0"/>
              <a:t>    midpoint = n // 2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</a:p>
          <a:p>
            <a:pPr marL="0" indent="0">
              <a:buNone/>
            </a:pPr>
            <a:r>
              <a:rPr lang="en-US" altLang="ko-KR" dirty="0"/>
              <a:t>    if n % 2 == 1:</a:t>
            </a:r>
          </a:p>
          <a:p>
            <a:pPr marL="0" indent="0">
              <a:buNone/>
            </a:pPr>
            <a:r>
              <a:rPr lang="en-US" altLang="ko-KR" dirty="0"/>
              <a:t>        # if odd, return the middle value</a:t>
            </a:r>
          </a:p>
          <a:p>
            <a:pPr marL="0" indent="0">
              <a:buNone/>
            </a:pPr>
            <a:r>
              <a:rPr lang="en-US" altLang="ko-KR" dirty="0"/>
              <a:t>        return </a:t>
            </a:r>
            <a:r>
              <a:rPr lang="en-US" altLang="ko-KR" dirty="0" err="1"/>
              <a:t>sorted_v</a:t>
            </a:r>
            <a:r>
              <a:rPr lang="en-US" altLang="ko-KR" dirty="0"/>
              <a:t>[midpoint]</a:t>
            </a:r>
          </a:p>
          <a:p>
            <a:pPr marL="0" indent="0">
              <a:buNone/>
            </a:pPr>
            <a:r>
              <a:rPr lang="en-US" altLang="ko-KR" dirty="0"/>
              <a:t>    else:</a:t>
            </a:r>
          </a:p>
          <a:p>
            <a:pPr marL="0" indent="0">
              <a:buNone/>
            </a:pPr>
            <a:r>
              <a:rPr lang="en-US" altLang="ko-KR" dirty="0"/>
              <a:t>        # if even, return the average of the middle values</a:t>
            </a:r>
          </a:p>
          <a:p>
            <a:pPr marL="0" indent="0">
              <a:buNone/>
            </a:pPr>
            <a:r>
              <a:rPr lang="en-US" altLang="ko-KR" dirty="0"/>
              <a:t>        lo = midpoint - 1</a:t>
            </a:r>
          </a:p>
          <a:p>
            <a:pPr marL="0" indent="0">
              <a:buNone/>
            </a:pPr>
            <a:r>
              <a:rPr lang="en-US" altLang="ko-KR" dirty="0"/>
              <a:t>        hi = midpoint</a:t>
            </a:r>
          </a:p>
          <a:p>
            <a:pPr marL="0" indent="0">
              <a:buNone/>
            </a:pPr>
            <a:r>
              <a:rPr lang="en-US" altLang="ko-KR" dirty="0"/>
              <a:t>        return (</a:t>
            </a:r>
            <a:r>
              <a:rPr lang="en-US" altLang="ko-KR" dirty="0" err="1"/>
              <a:t>sorted_v</a:t>
            </a:r>
            <a:r>
              <a:rPr lang="en-US" altLang="ko-KR" dirty="0"/>
              <a:t>[lo] + </a:t>
            </a:r>
            <a:r>
              <a:rPr lang="en-US" altLang="ko-KR" dirty="0" err="1"/>
              <a:t>sorted_v</a:t>
            </a:r>
            <a:r>
              <a:rPr lang="en-US" altLang="ko-KR" dirty="0"/>
              <a:t>[hi]) / 2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</a:p>
          <a:p>
            <a:pPr marL="0" indent="0">
              <a:buNone/>
            </a:pPr>
            <a:r>
              <a:rPr lang="en-US" altLang="ko-KR" dirty="0"/>
              <a:t>median(</a:t>
            </a:r>
            <a:r>
              <a:rPr lang="en-US" altLang="ko-KR" dirty="0" err="1"/>
              <a:t>num_friends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en-US" altLang="ko-KR" dirty="0" err="1"/>
              <a:t>Numpy</a:t>
            </a:r>
            <a:r>
              <a:rPr lang="en-US" altLang="ko-KR" dirty="0"/>
              <a:t> version</a:t>
            </a:r>
          </a:p>
          <a:p>
            <a:pPr marL="0" indent="0">
              <a:buNone/>
            </a:pPr>
            <a:r>
              <a:rPr lang="en-US" altLang="ko-KR" dirty="0" err="1"/>
              <a:t>np.median</a:t>
            </a:r>
            <a:r>
              <a:rPr lang="en-US" altLang="ko-KR" dirty="0"/>
              <a:t>(</a:t>
            </a:r>
            <a:r>
              <a:rPr lang="en-US" altLang="ko-KR" dirty="0" err="1"/>
              <a:t>num_friends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366384"/>
            <a:ext cx="10515600" cy="162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가끔은 중앙값</a:t>
            </a:r>
            <a:r>
              <a:rPr lang="en-US" altLang="ko-KR" sz="1800" dirty="0"/>
              <a:t>(median)</a:t>
            </a:r>
            <a:r>
              <a:rPr lang="ko-KR" altLang="en-US" sz="1800" dirty="0"/>
              <a:t>도 필요합니다</a:t>
            </a:r>
            <a:endParaRPr lang="en-US" altLang="ko-KR" sz="1800" dirty="0"/>
          </a:p>
          <a:p>
            <a:r>
              <a:rPr lang="ko-KR" altLang="en-US" sz="1800" dirty="0"/>
              <a:t>데이터 포인트 개수가 홀수라면 중앙값은 전체 데이터의 중앙에 있는 데이터 포인터이고</a:t>
            </a:r>
            <a:r>
              <a:rPr lang="en-US" altLang="ko-KR" sz="1800" dirty="0"/>
              <a:t>, </a:t>
            </a:r>
            <a:r>
              <a:rPr lang="ko-KR" altLang="en-US" sz="1800" dirty="0"/>
              <a:t>짝수라면 중앙값은 중앙에 있는 두 데이터 포인트의 평균을 의미합니다</a:t>
            </a:r>
            <a:endParaRPr lang="en-US" altLang="ko-KR" sz="1800" dirty="0"/>
          </a:p>
          <a:p>
            <a:pPr marL="261938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We’ll also sometimes be interested in the </a:t>
            </a:r>
            <a:r>
              <a:rPr lang="en-US" altLang="ko-KR" sz="1800" i="1" dirty="0">
                <a:solidFill>
                  <a:schemeClr val="bg1">
                    <a:lumMod val="50000"/>
                  </a:schemeClr>
                </a:solidFill>
              </a:rPr>
              <a:t>median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which is the middle-most value (if the number of data points is odd) or the average of the two middle-most values (if the number of data points is even).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800" dirty="0"/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44"/>
    </mc:Choice>
    <mc:Fallback xmlns="">
      <p:transition spd="slow" advTm="19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분위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Quantile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643744"/>
            <a:ext cx="10515601" cy="174148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중앙값을</a:t>
            </a:r>
            <a:r>
              <a:rPr lang="en-US" altLang="ko-KR" sz="2000" dirty="0"/>
              <a:t> </a:t>
            </a:r>
            <a:r>
              <a:rPr lang="ko-KR" altLang="en-US" sz="2000" dirty="0"/>
              <a:t>일반화한</a:t>
            </a:r>
            <a:r>
              <a:rPr lang="en-US" altLang="ko-KR" sz="2000" dirty="0"/>
              <a:t> </a:t>
            </a:r>
            <a:r>
              <a:rPr lang="ko-KR" altLang="en-US" sz="2000" dirty="0"/>
              <a:t>개념으로 특정 백분위보다 낮은 분위에 속하는 데이터를 의미합니다</a:t>
            </a:r>
            <a:endParaRPr lang="en-US" altLang="ko-KR" sz="2000" dirty="0"/>
          </a:p>
          <a:p>
            <a:pPr marL="261938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 generalization of the median is the quantile, which represents the value less than which a certain percentile of the data lies.</a:t>
            </a:r>
          </a:p>
          <a:p>
            <a:r>
              <a:rPr lang="ko-KR" altLang="en-US" sz="2000" dirty="0"/>
              <a:t>중앙값은 상위 </a:t>
            </a:r>
            <a:r>
              <a:rPr lang="en-US" altLang="ko-KR" sz="2000" dirty="0"/>
              <a:t>50%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데이터보다 작은 값을 의미합니다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The median represents the value less than which 50% of the data lies.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3491146"/>
            <a:ext cx="10515600" cy="2901127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/>
              <a:t>def</a:t>
            </a:r>
            <a:r>
              <a:rPr lang="en-US" altLang="ko-KR" sz="2000" dirty="0"/>
              <a:t> quantile(x, p):</a:t>
            </a:r>
          </a:p>
          <a:p>
            <a:pPr marL="0" indent="0">
              <a:buNone/>
            </a:pPr>
            <a:r>
              <a:rPr lang="en-US" altLang="ko-KR" sz="2000" dirty="0"/>
              <a:t>    """returns the </a:t>
            </a:r>
            <a:r>
              <a:rPr lang="en-US" altLang="ko-KR" sz="2000" dirty="0" err="1"/>
              <a:t>pth</a:t>
            </a:r>
            <a:r>
              <a:rPr lang="en-US" altLang="ko-KR" sz="2000" dirty="0"/>
              <a:t>-percentile value in x"""</a:t>
            </a:r>
          </a:p>
          <a:p>
            <a:pPr marL="0" indent="0">
              <a:buNone/>
            </a:pPr>
            <a:r>
              <a:rPr lang="en-US" altLang="ko-KR" sz="2000" dirty="0"/>
              <a:t>    </a:t>
            </a:r>
            <a:r>
              <a:rPr lang="en-US" altLang="ko-KR" sz="2000" dirty="0" err="1"/>
              <a:t>p_index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(p * </a:t>
            </a:r>
            <a:r>
              <a:rPr lang="en-US" altLang="ko-KR" sz="2000" dirty="0" err="1"/>
              <a:t>len</a:t>
            </a:r>
            <a:r>
              <a:rPr lang="en-US" altLang="ko-KR" sz="2000" dirty="0"/>
              <a:t>(x))</a:t>
            </a:r>
          </a:p>
          <a:p>
            <a:pPr marL="0" indent="0">
              <a:buNone/>
            </a:pPr>
            <a:r>
              <a:rPr lang="en-US" altLang="ko-KR" sz="2000" dirty="0"/>
              <a:t>    return sorted(x)[</a:t>
            </a:r>
            <a:r>
              <a:rPr lang="en-US" altLang="ko-KR" sz="2000" dirty="0" err="1"/>
              <a:t>p_index</a:t>
            </a:r>
            <a:r>
              <a:rPr lang="en-US" altLang="ko-KR" sz="2000" dirty="0"/>
              <a:t>]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for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in range(0, 100, 25):</a:t>
            </a:r>
          </a:p>
          <a:p>
            <a:pPr marL="0" indent="0">
              <a:buNone/>
            </a:pPr>
            <a:r>
              <a:rPr lang="en-US" altLang="ko-KR" sz="2000" dirty="0"/>
              <a:t>    print("%.2f Percentage value" % (</a:t>
            </a:r>
            <a:r>
              <a:rPr lang="en-US" altLang="ko-KR" sz="2000" dirty="0" err="1"/>
              <a:t>i</a:t>
            </a:r>
            <a:r>
              <a:rPr lang="en-US" altLang="ko-KR" sz="2000" dirty="0"/>
              <a:t>*0.01) , quantile(</a:t>
            </a:r>
            <a:r>
              <a:rPr lang="en-US" altLang="ko-KR" sz="2000" dirty="0" err="1"/>
              <a:t>num_friends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* 0.01))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 version</a:t>
            </a:r>
          </a:p>
          <a:p>
            <a:pPr marL="0" indent="0">
              <a:buNone/>
            </a:pPr>
            <a:r>
              <a:rPr lang="en-US" altLang="ko-KR" sz="2000" dirty="0" err="1"/>
              <a:t>np.percentile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num_friends</a:t>
            </a:r>
            <a:r>
              <a:rPr lang="en-US" altLang="ko-KR" sz="2000" dirty="0"/>
              <a:t>, 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for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in range(0,100,25)])</a:t>
            </a:r>
            <a:endParaRPr lang="ko-KR" altLang="en-US" sz="2000" dirty="0"/>
          </a:p>
        </p:txBody>
      </p:sp>
      <p:pic>
        <p:nvPicPr>
          <p:cNvPr id="18" name="오디오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1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6"/>
    </mc:Choice>
    <mc:Fallback xmlns="">
      <p:transition spd="slow" advTm="16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최빈값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Mode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19858"/>
            <a:ext cx="10515600" cy="1333585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최빈값</a:t>
            </a:r>
            <a:r>
              <a:rPr lang="en-US" altLang="ko-KR" sz="2400" dirty="0"/>
              <a:t>(mode)</a:t>
            </a:r>
            <a:r>
              <a:rPr lang="ko-KR" altLang="en-US" sz="2400" dirty="0"/>
              <a:t>은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데이터에서 가장 많이 나오는 값 입니다</a:t>
            </a:r>
            <a:endParaRPr lang="en-US" altLang="ko-KR" sz="2400" dirty="0"/>
          </a:p>
          <a:p>
            <a:pPr marL="261938" indent="0"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Less commonly you might want to look at the </a:t>
            </a:r>
            <a:r>
              <a:rPr lang="en-US" altLang="ko-KR" sz="2400" i="1" dirty="0">
                <a:solidFill>
                  <a:schemeClr val="bg1">
                    <a:lumMod val="50000"/>
                  </a:schemeClr>
                </a:solidFill>
              </a:rPr>
              <a:t>mode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or most-common value[s]: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3233069"/>
            <a:ext cx="10515600" cy="321096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err="1"/>
              <a:t>def</a:t>
            </a:r>
            <a:r>
              <a:rPr lang="en-US" altLang="ko-KR" sz="2400" dirty="0"/>
              <a:t> mode(x):</a:t>
            </a:r>
          </a:p>
          <a:p>
            <a:pPr marL="0" indent="0">
              <a:buNone/>
            </a:pPr>
            <a:r>
              <a:rPr lang="en-US" altLang="ko-KR" sz="2400" dirty="0"/>
              <a:t>    """returns a list, might be more than one mode"""</a:t>
            </a:r>
          </a:p>
          <a:p>
            <a:pPr marL="0" indent="0">
              <a:buNone/>
            </a:pPr>
            <a:r>
              <a:rPr lang="en-US" altLang="ko-KR" sz="2400" dirty="0"/>
              <a:t>    counts = Counter(x)</a:t>
            </a:r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en-US" altLang="ko-KR" sz="2400" dirty="0" err="1"/>
              <a:t>max_count</a:t>
            </a:r>
            <a:r>
              <a:rPr lang="en-US" altLang="ko-KR" sz="2400" dirty="0"/>
              <a:t> = max(</a:t>
            </a:r>
            <a:r>
              <a:rPr lang="en-US" altLang="ko-KR" sz="2400" dirty="0" err="1"/>
              <a:t>counts.values</a:t>
            </a:r>
            <a:r>
              <a:rPr lang="en-US" altLang="ko-KR" sz="2400" dirty="0"/>
              <a:t>())</a:t>
            </a:r>
          </a:p>
          <a:p>
            <a:pPr marL="0" indent="0">
              <a:buNone/>
            </a:pPr>
            <a:r>
              <a:rPr lang="en-US" altLang="ko-KR" sz="2400" dirty="0"/>
              <a:t>    return [</a:t>
            </a:r>
            <a:r>
              <a:rPr lang="en-US" altLang="ko-KR" sz="2400" dirty="0" err="1"/>
              <a:t>x_i</a:t>
            </a:r>
            <a:r>
              <a:rPr lang="en-US" altLang="ko-KR" sz="2400" dirty="0"/>
              <a:t> for </a:t>
            </a:r>
            <a:r>
              <a:rPr lang="en-US" altLang="ko-KR" sz="2400" dirty="0" err="1"/>
              <a:t>x_i</a:t>
            </a:r>
            <a:r>
              <a:rPr lang="en-US" altLang="ko-KR" sz="2400" dirty="0"/>
              <a:t>, count in </a:t>
            </a:r>
            <a:r>
              <a:rPr lang="en-US" altLang="ko-KR" sz="2400" dirty="0" err="1"/>
              <a:t>counts.items</a:t>
            </a:r>
            <a:r>
              <a:rPr lang="en-US" altLang="ko-KR" sz="2400" dirty="0"/>
              <a:t>()</a:t>
            </a:r>
          </a:p>
          <a:p>
            <a:pPr marL="0" indent="0">
              <a:buNone/>
            </a:pPr>
            <a:r>
              <a:rPr lang="en-US" altLang="ko-KR" sz="2400" dirty="0"/>
              <a:t>            if count == </a:t>
            </a:r>
            <a:r>
              <a:rPr lang="en-US" altLang="ko-KR" sz="2400" dirty="0" err="1"/>
              <a:t>max_count</a:t>
            </a:r>
            <a:r>
              <a:rPr lang="en-US" altLang="ko-KR" sz="2400" dirty="0"/>
              <a:t>]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mode(</a:t>
            </a:r>
            <a:r>
              <a:rPr lang="en-US" altLang="ko-KR" sz="2400" dirty="0" err="1"/>
              <a:t>num_friends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7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7"/>
    </mc:Choice>
    <mc:Fallback xmlns="">
      <p:transition spd="slow" advTm="5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6|0.5|0.6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7|7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7|7.6|7.5|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7|7.6|7.5|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0.5|16.4|11.5|40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10497</TotalTime>
  <Words>3112</Words>
  <Application>Microsoft Office PowerPoint</Application>
  <PresentationFormat>와이드스크린</PresentationFormat>
  <Paragraphs>364</Paragraphs>
  <Slides>17</Slides>
  <Notes>16</Notes>
  <HiddenSlides>0</HiddenSlides>
  <MMClips>16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a펜고딕L</vt:lpstr>
      <vt:lpstr>맑은 고딕</vt:lpstr>
      <vt:lpstr>Arial</vt:lpstr>
      <vt:lpstr>Office 테마</vt:lpstr>
      <vt:lpstr>신경망을 위한 생기초 수학 (통계) Basic Mathematics for Neural Networks (Statistics)</vt:lpstr>
      <vt:lpstr>통계는 Statistics refers</vt:lpstr>
      <vt:lpstr>기본 설정 Basic Setting</vt:lpstr>
      <vt:lpstr>친구 수 히스토그램 Friend Counts Histogram</vt:lpstr>
      <vt:lpstr>기본 통계치 Basic Statistics</vt:lpstr>
      <vt:lpstr>중심 경향성 : 평균 Central Tendencies : Average</vt:lpstr>
      <vt:lpstr>중심 경향성 : 중앙값 Median</vt:lpstr>
      <vt:lpstr>분위 Quantile</vt:lpstr>
      <vt:lpstr>최빈값 Mode</vt:lpstr>
      <vt:lpstr>산포도 : 범위  Dispersion : Range </vt:lpstr>
      <vt:lpstr>분산 Variance</vt:lpstr>
      <vt:lpstr>표준편차와 사분위간 분위 Standard Deviation and Interquantile Range</vt:lpstr>
      <vt:lpstr>공분산 Covariance</vt:lpstr>
      <vt:lpstr>상관관계 Correlation</vt:lpstr>
      <vt:lpstr>이상치를 제거하면 더 강력한 상관관계를 볼 수 있습니다 Without the outlier, there is a much stronger correlation</vt:lpstr>
      <vt:lpstr>더 공부해 보고 싶다면 For Further Exploration</vt:lpstr>
      <vt:lpstr>(Lab6)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mysung</cp:lastModifiedBy>
  <cp:revision>1288</cp:revision>
  <dcterms:created xsi:type="dcterms:W3CDTF">2019-03-20T06:26:07Z</dcterms:created>
  <dcterms:modified xsi:type="dcterms:W3CDTF">2021-03-14T10:34:47Z</dcterms:modified>
</cp:coreProperties>
</file>